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99" r:id="rId1"/>
  </p:sldMasterIdLst>
  <p:notesMasterIdLst>
    <p:notesMasterId r:id="rId33"/>
  </p:notesMasterIdLst>
  <p:handoutMasterIdLst>
    <p:handoutMasterId r:id="rId34"/>
  </p:handoutMasterIdLst>
  <p:sldIdLst>
    <p:sldId id="257" r:id="rId2"/>
    <p:sldId id="263" r:id="rId3"/>
    <p:sldId id="264" r:id="rId4"/>
    <p:sldId id="290" r:id="rId5"/>
    <p:sldId id="317" r:id="rId6"/>
    <p:sldId id="268" r:id="rId7"/>
    <p:sldId id="285" r:id="rId8"/>
    <p:sldId id="269" r:id="rId9"/>
    <p:sldId id="286" r:id="rId10"/>
    <p:sldId id="287" r:id="rId11"/>
    <p:sldId id="288" r:id="rId12"/>
    <p:sldId id="292" r:id="rId13"/>
    <p:sldId id="293" r:id="rId14"/>
    <p:sldId id="294" r:id="rId15"/>
    <p:sldId id="295" r:id="rId16"/>
    <p:sldId id="301" r:id="rId17"/>
    <p:sldId id="296" r:id="rId18"/>
    <p:sldId id="297" r:id="rId19"/>
    <p:sldId id="298" r:id="rId20"/>
    <p:sldId id="313" r:id="rId21"/>
    <p:sldId id="315" r:id="rId22"/>
    <p:sldId id="316" r:id="rId23"/>
    <p:sldId id="314" r:id="rId24"/>
    <p:sldId id="300" r:id="rId25"/>
    <p:sldId id="302" r:id="rId26"/>
    <p:sldId id="303" r:id="rId27"/>
    <p:sldId id="272" r:id="rId28"/>
    <p:sldId id="291" r:id="rId29"/>
    <p:sldId id="273" r:id="rId30"/>
    <p:sldId id="274" r:id="rId31"/>
    <p:sldId id="275"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551" userDrawn="1">
          <p15:clr>
            <a:srgbClr val="A4A3A4"/>
          </p15:clr>
        </p15:guide>
        <p15:guide id="3" orient="horz" pos="3884"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haiyan (Stella)" initials="X(" lastIdx="18" clrIdx="0">
    <p:extLst>
      <p:ext uri="{19B8F6BF-5375-455C-9EA6-DF929625EA0E}">
        <p15:presenceInfo xmlns:p15="http://schemas.microsoft.com/office/powerpoint/2012/main" userId="S-1-5-21-147214757-305610072-1517763936-1458884" providerId="AD"/>
      </p:ext>
    </p:extLst>
  </p:cmAuthor>
  <p:cmAuthor id="2" name="Rene Okech" initials="RO" lastIdx="7" clrIdx="1">
    <p:extLst>
      <p:ext uri="{19B8F6BF-5375-455C-9EA6-DF929625EA0E}">
        <p15:presenceInfo xmlns:p15="http://schemas.microsoft.com/office/powerpoint/2012/main" userId="S-1-5-21-147214757-305610072-1517763936-66887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94CD"/>
    <a:srgbClr val="1CADE4"/>
    <a:srgbClr val="878787"/>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5878" autoAdjust="0"/>
  </p:normalViewPr>
  <p:slideViewPr>
    <p:cSldViewPr snapToGrid="0">
      <p:cViewPr varScale="1">
        <p:scale>
          <a:sx n="108" d="100"/>
          <a:sy n="108" d="100"/>
        </p:scale>
        <p:origin x="672" y="200"/>
      </p:cViewPr>
      <p:guideLst>
        <p:guide orient="horz" pos="709"/>
        <p:guide pos="551"/>
        <p:guide orient="horz" pos="3884"/>
        <p:guide pos="7355"/>
      </p:guideLst>
    </p:cSldViewPr>
  </p:slideViewPr>
  <p:outlineViewPr>
    <p:cViewPr>
      <p:scale>
        <a:sx n="33" d="100"/>
        <a:sy n="33" d="100"/>
      </p:scale>
      <p:origin x="0" y="-8046"/>
    </p:cViewPr>
  </p:outlineViewPr>
  <p:notesTextViewPr>
    <p:cViewPr>
      <p:scale>
        <a:sx n="1" d="1"/>
        <a:sy n="1" d="1"/>
      </p:scale>
      <p:origin x="0" y="0"/>
    </p:cViewPr>
  </p:notesTextViewPr>
  <p:sorterViewPr>
    <p:cViewPr>
      <p:scale>
        <a:sx n="100" d="100"/>
        <a:sy n="100" d="100"/>
      </p:scale>
      <p:origin x="0" y="-6708"/>
    </p:cViewPr>
  </p:sorterViewPr>
  <p:notesViewPr>
    <p:cSldViewPr snapToGrid="0">
      <p:cViewPr varScale="1">
        <p:scale>
          <a:sx n="85" d="100"/>
          <a:sy n="85" d="100"/>
        </p:scale>
        <p:origin x="380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image" Target="../media/image310.png"/><Relationship Id="rId4" Type="http://schemas.openxmlformats.org/officeDocument/2006/relationships/image" Target="../media/image34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153ED-9D85-44D0-A6DB-803C7FDC9FA3}"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zh-CN" altLang="en-US"/>
        </a:p>
      </dgm:t>
    </dgm:pt>
    <mc:AlternateContent xmlns:mc="http://schemas.openxmlformats.org/markup-compatibility/2006" xmlns:a14="http://schemas.microsoft.com/office/drawing/2010/main">
      <mc:Choice Requires="a14">
        <dgm:pt modelId="{B09E8D95-83DF-48D6-A4B6-2B394BB1666E}">
          <dgm:prSet phldrT="[文本]"/>
          <dgm:spPr/>
          <dgm:t>
            <a:bodyPr/>
            <a:lstStyle/>
            <a:p>
              <a:r>
                <a:rPr lang="en-US" dirty="0">
                  <a:latin typeface="Arial" panose="020B0604020202020204" pitchFamily="34" charset="0"/>
                  <a:cs typeface="Arial" panose="020B0604020202020204" pitchFamily="34" charset="0"/>
                </a:rPr>
                <a:t>Standardize the original dataset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1" i="1" smtClean="0">
                          <a:latin typeface="Cambria Math" panose="02040503050406030204" pitchFamily="18" charset="0"/>
                        </a:rPr>
                        <m:t>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sub>
                  </m:sSub>
                </m:oMath>
              </a14:m>
              <a:r>
                <a:rPr lang="en-US" dirty="0">
                  <a:latin typeface="Arial" panose="020B0604020202020204" pitchFamily="34" charset="0"/>
                  <a:cs typeface="Arial" panose="020B0604020202020204" pitchFamily="34" charset="0"/>
                </a:rPr>
                <a:t> by averaging out columns.</a:t>
              </a:r>
            </a:p>
          </dgm:t>
        </dgm:pt>
      </mc:Choice>
      <mc:Fallback xmlns="">
        <dgm:pt modelId="{B09E8D95-83DF-48D6-A4B6-2B394BB1666E}">
          <dgm:prSet phldrT="[文本]"/>
          <dgm:spPr/>
          <dgm:t>
            <a:bodyPr/>
            <a:lstStyle/>
            <a:p>
              <a:r>
                <a:rPr lang="en-US" dirty="0">
                  <a:latin typeface="Arial" panose="020B0604020202020204" pitchFamily="34" charset="0"/>
                  <a:cs typeface="Arial" panose="020B0604020202020204" pitchFamily="34" charset="0"/>
                </a:rPr>
                <a:t>Standardize the original dataset </a:t>
              </a:r>
              <a:r>
                <a:rPr lang="en-US" altLang="zh-CN" b="1" i="0" smtClean="0">
                  <a:latin typeface="Cambria Math" panose="02040503050406030204" pitchFamily="18" charset="0"/>
                </a:rPr>
                <a:t>𝑿_(𝒎</a:t>
              </a:r>
              <a:r>
                <a:rPr lang="en-US" altLang="zh-CN" b="1" i="0" smtClean="0">
                  <a:latin typeface="Cambria Math" panose="02040503050406030204" pitchFamily="18" charset="0"/>
                  <a:ea typeface="Cambria Math" panose="02040503050406030204" pitchFamily="18" charset="0"/>
                </a:rPr>
                <a:t>×𝒏)</a:t>
              </a:r>
              <a:r>
                <a:rPr lang="en-US" dirty="0">
                  <a:latin typeface="Arial" panose="020B0604020202020204" pitchFamily="34" charset="0"/>
                  <a:cs typeface="Arial" panose="020B0604020202020204" pitchFamily="34" charset="0"/>
                </a:rPr>
                <a:t> by averaging out columns.</a:t>
              </a:r>
            </a:p>
          </dgm:t>
        </dgm:pt>
      </mc:Fallback>
    </mc:AlternateContent>
    <dgm:pt modelId="{392CCA0B-C6EB-4F1C-B01B-56683A90C727}" type="parTrans" cxnId="{F493ADAF-2F48-47C3-8E0E-8941E125D42E}">
      <dgm:prSet/>
      <dgm:spPr/>
      <dgm:t>
        <a:bodyPr/>
        <a:lstStyle/>
        <a:p>
          <a:endParaRPr lang="zh-CN" altLang="en-US">
            <a:solidFill>
              <a:schemeClr val="tx2"/>
            </a:solidFill>
          </a:endParaRPr>
        </a:p>
      </dgm:t>
    </dgm:pt>
    <dgm:pt modelId="{5EF67E9C-7E87-4B9E-9FF9-D99B55FEDA24}" type="sibTrans" cxnId="{F493ADAF-2F48-47C3-8E0E-8941E125D42E}">
      <dgm:prSet/>
      <dgm:spPr/>
      <dgm:t>
        <a:bodyPr/>
        <a:lstStyle/>
        <a:p>
          <a:endParaRPr lang="zh-CN" altLang="en-US">
            <a:solidFill>
              <a:schemeClr val="tx2"/>
            </a:solidFill>
          </a:endParaRPr>
        </a:p>
      </dgm:t>
    </dgm:pt>
    <mc:AlternateContent xmlns:mc="http://schemas.openxmlformats.org/markup-compatibility/2006" xmlns:a14="http://schemas.microsoft.com/office/drawing/2010/main">
      <mc:Choice Requires="a14">
        <dgm:pt modelId="{0E8E195B-150C-495C-A16A-49A0B4C69001}">
          <dgm:prSet phldrT="[文本]"/>
          <dgm:spPr/>
          <dgm:t>
            <a:bodyPr/>
            <a:lstStyle/>
            <a:p>
              <a:r>
                <a:rPr lang="en-US" dirty="0">
                  <a:latin typeface="Arial" panose="020B0604020202020204" pitchFamily="34" charset="0"/>
                  <a:cs typeface="Arial" panose="020B0604020202020204" pitchFamily="34" charset="0"/>
                </a:rPr>
                <a:t>Compute a covariance matrix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sub>
                  </m:sSub>
                </m:oMath>
              </a14:m>
              <a:r>
                <a:rPr lang="en-US" dirty="0">
                  <a:latin typeface="Arial" panose="020B0604020202020204" pitchFamily="34" charset="0"/>
                  <a:cs typeface="Arial" panose="020B0604020202020204" pitchFamily="34" charset="0"/>
                </a:rPr>
                <a:t>.</a:t>
              </a:r>
            </a:p>
          </dgm:t>
        </dgm:pt>
      </mc:Choice>
      <mc:Fallback xmlns="">
        <dgm:pt modelId="{0E8E195B-150C-495C-A16A-49A0B4C69001}">
          <dgm:prSet phldrT="[文本]"/>
          <dgm:spPr/>
          <dgm:t>
            <a:bodyPr/>
            <a:lstStyle/>
            <a:p>
              <a:r>
                <a:rPr lang="en-US" dirty="0">
                  <a:latin typeface="Arial" panose="020B0604020202020204" pitchFamily="34" charset="0"/>
                  <a:cs typeface="Arial" panose="020B0604020202020204" pitchFamily="34" charset="0"/>
                </a:rPr>
                <a:t>Compute a covariance matrix </a:t>
              </a:r>
              <a:r>
                <a:rPr lang="en-US" altLang="zh-CN" b="1" i="0" smtClean="0">
                  <a:latin typeface="Cambria Math" panose="02040503050406030204" pitchFamily="18" charset="0"/>
                </a:rPr>
                <a:t>𝑪_(𝒏</a:t>
              </a:r>
              <a:r>
                <a:rPr lang="en-US" altLang="zh-CN" b="1" i="0" smtClean="0">
                  <a:latin typeface="Cambria Math" panose="02040503050406030204" pitchFamily="18" charset="0"/>
                  <a:ea typeface="Cambria Math" panose="02040503050406030204" pitchFamily="18" charset="0"/>
                </a:rPr>
                <a:t>×𝒏)</a:t>
              </a:r>
              <a:r>
                <a:rPr lang="en-US" dirty="0">
                  <a:latin typeface="Arial" panose="020B0604020202020204" pitchFamily="34" charset="0"/>
                  <a:cs typeface="Arial" panose="020B0604020202020204" pitchFamily="34" charset="0"/>
                </a:rPr>
                <a:t>.</a:t>
              </a:r>
            </a:p>
          </dgm:t>
        </dgm:pt>
      </mc:Fallback>
    </mc:AlternateContent>
    <dgm:pt modelId="{DA42E5BB-87BA-42B5-97EE-A9FB4B7878F7}" type="parTrans" cxnId="{FA8E7E0A-1383-4284-A15D-13C4C16BD282}">
      <dgm:prSet/>
      <dgm:spPr/>
      <dgm:t>
        <a:bodyPr/>
        <a:lstStyle/>
        <a:p>
          <a:endParaRPr lang="zh-CN" altLang="en-US">
            <a:solidFill>
              <a:schemeClr val="tx2"/>
            </a:solidFill>
          </a:endParaRPr>
        </a:p>
      </dgm:t>
    </dgm:pt>
    <dgm:pt modelId="{297F95EF-EFA0-430C-AEB8-04531FC2145A}" type="sibTrans" cxnId="{FA8E7E0A-1383-4284-A15D-13C4C16BD282}">
      <dgm:prSet/>
      <dgm:spPr/>
      <dgm:t>
        <a:bodyPr/>
        <a:lstStyle/>
        <a:p>
          <a:endParaRPr lang="zh-CN" altLang="en-US">
            <a:solidFill>
              <a:schemeClr val="tx2"/>
            </a:solidFill>
          </a:endParaRPr>
        </a:p>
      </dgm:t>
    </dgm:pt>
    <dgm:pt modelId="{46AAB5D7-EC9F-4C89-9770-665B56E13C72}">
      <dgm:prSet phldrT="[文本]"/>
      <dgm:spPr/>
      <dgm:t>
        <a:bodyPr/>
        <a:lstStyle/>
        <a:p>
          <a:r>
            <a:rPr lang="en-US" dirty="0">
              <a:latin typeface="Arial" panose="020B0604020202020204" pitchFamily="34" charset="0"/>
              <a:cs typeface="Arial" panose="020B0604020202020204" pitchFamily="34" charset="0"/>
            </a:rPr>
            <a:t> Compute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eigenvalues and </a:t>
          </a:r>
          <a:r>
            <a:rPr lang="en-US" dirty="0">
              <a:solidFill>
                <a:schemeClr val="bg1"/>
              </a:solidFill>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corresponding eigenvectors.</a:t>
          </a:r>
        </a:p>
      </dgm:t>
    </dgm:pt>
    <dgm:pt modelId="{39648102-1F12-4461-A68E-3FED62501F1B}" type="parTrans" cxnId="{B6441C0D-63A0-446A-AFAB-CD5A06FF76F4}">
      <dgm:prSet/>
      <dgm:spPr/>
      <dgm:t>
        <a:bodyPr/>
        <a:lstStyle/>
        <a:p>
          <a:endParaRPr lang="zh-CN" altLang="en-US">
            <a:solidFill>
              <a:schemeClr val="tx2"/>
            </a:solidFill>
          </a:endParaRPr>
        </a:p>
      </dgm:t>
    </dgm:pt>
    <dgm:pt modelId="{C5EC9A5D-6F2C-4B4C-9A98-A164106AD4FA}" type="sibTrans" cxnId="{B6441C0D-63A0-446A-AFAB-CD5A06FF76F4}">
      <dgm:prSet/>
      <dgm:spPr/>
      <dgm:t>
        <a:bodyPr/>
        <a:lstStyle/>
        <a:p>
          <a:endParaRPr lang="zh-CN" altLang="en-US">
            <a:solidFill>
              <a:schemeClr val="tx2"/>
            </a:solidFill>
          </a:endParaRPr>
        </a:p>
      </dgm:t>
    </dgm:pt>
    <dgm:pt modelId="{F3DB7927-9073-4DD9-B0BC-05A66D2FE4D6}">
      <dgm:prSet phldrT="[文本]"/>
      <dgm:spPr/>
      <dgm:t>
        <a:bodyPr/>
        <a:lstStyle/>
        <a:p>
          <a:r>
            <a:rPr lang="en-US" dirty="0">
              <a:latin typeface="Arial" panose="020B0604020202020204" pitchFamily="34" charset="0"/>
              <a:cs typeface="Arial" panose="020B0604020202020204" pitchFamily="34" charset="0"/>
            </a:rPr>
            <a:t>Sort eigenvalues in descending order and select </a:t>
          </a:r>
          <a:r>
            <a:rPr lang="en-US" dirty="0">
              <a:solidFill>
                <a:schemeClr val="bg1"/>
              </a:solidFill>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top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eigenvalues.</a:t>
          </a:r>
        </a:p>
      </dgm:t>
    </dgm:pt>
    <dgm:pt modelId="{33EEF04F-9E22-49F9-A891-E1AB704D7D7F}" type="parTrans" cxnId="{A1C51977-711B-4CA1-AFAA-E514BBFD67C7}">
      <dgm:prSet/>
      <dgm:spPr/>
      <dgm:t>
        <a:bodyPr/>
        <a:lstStyle/>
        <a:p>
          <a:endParaRPr lang="zh-CN" altLang="en-US">
            <a:solidFill>
              <a:schemeClr val="tx2"/>
            </a:solidFill>
          </a:endParaRPr>
        </a:p>
      </dgm:t>
    </dgm:pt>
    <dgm:pt modelId="{6526A915-06BA-4C68-8756-35A16F9583AA}" type="sibTrans" cxnId="{A1C51977-711B-4CA1-AFAA-E514BBFD67C7}">
      <dgm:prSet/>
      <dgm:spPr/>
      <dgm:t>
        <a:bodyPr/>
        <a:lstStyle/>
        <a:p>
          <a:endParaRPr lang="zh-CN" altLang="en-US">
            <a:solidFill>
              <a:schemeClr val="tx2"/>
            </a:solidFill>
          </a:endParaRPr>
        </a:p>
      </dgm:t>
    </dgm:pt>
    <mc:AlternateContent xmlns:mc="http://schemas.openxmlformats.org/markup-compatibility/2006" xmlns:a14="http://schemas.microsoft.com/office/drawing/2010/main">
      <mc:Choice Requires="a14">
        <dgm:pt modelId="{E4E91E12-4319-4626-BF7F-F00328C34277}">
          <dgm:prSet phldrT="[文本]"/>
          <dgm:spPr/>
          <dgm:t>
            <a:bodyPr/>
            <a:lstStyle/>
            <a:p>
              <a:r>
                <a:rPr lang="en-US" dirty="0">
                  <a:latin typeface="Arial" panose="020B0604020202020204" pitchFamily="34" charset="0"/>
                  <a:cs typeface="Arial" panose="020B0604020202020204" pitchFamily="34" charset="0"/>
                </a:rPr>
                <a:t>Construct a transformation matrix </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𝒌</m:t>
                      </m:r>
                    </m:sub>
                    <m:sup>
                      <m:r>
                        <a:rPr lang="en-US" altLang="zh-CN" b="1" i="1" smtClean="0">
                          <a:latin typeface="Cambria Math" panose="02040503050406030204" pitchFamily="18" charset="0"/>
                        </a:rPr>
                        <m:t>′</m:t>
                      </m:r>
                    </m:sup>
                  </m:sSubSup>
                </m:oMath>
              </a14:m>
              <a:r>
                <a:rPr lang="en-US" dirty="0">
                  <a:latin typeface="Arial" panose="020B0604020202020204" pitchFamily="34" charset="0"/>
                  <a:cs typeface="Arial" panose="020B0604020202020204" pitchFamily="34" charset="0"/>
                </a:rPr>
                <a:t> with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eigenvectors.</a:t>
              </a:r>
            </a:p>
          </dgm:t>
        </dgm:pt>
      </mc:Choice>
      <mc:Fallback xmlns="">
        <dgm:pt modelId="{E4E91E12-4319-4626-BF7F-F00328C34277}">
          <dgm:prSet phldrT="[文本]"/>
          <dgm:spPr/>
          <dgm:t>
            <a:bodyPr/>
            <a:lstStyle/>
            <a:p>
              <a:r>
                <a:rPr lang="en-US" dirty="0">
                  <a:latin typeface="Arial" panose="020B0604020202020204" pitchFamily="34" charset="0"/>
                  <a:cs typeface="Arial" panose="020B0604020202020204" pitchFamily="34" charset="0"/>
                </a:rPr>
                <a:t>Construct a transformation matrix </a:t>
              </a:r>
              <a:r>
                <a:rPr lang="en-US" altLang="zh-CN" b="1" i="0" smtClean="0">
                  <a:latin typeface="Cambria Math" panose="02040503050406030204" pitchFamily="18" charset="0"/>
                </a:rPr>
                <a:t>𝑪_(𝒏</a:t>
              </a:r>
              <a:r>
                <a:rPr lang="en-US" altLang="zh-CN" b="1" i="0" smtClean="0">
                  <a:latin typeface="Cambria Math" panose="02040503050406030204" pitchFamily="18" charset="0"/>
                  <a:ea typeface="Cambria Math" panose="02040503050406030204" pitchFamily="18" charset="0"/>
                </a:rPr>
                <a:t>×𝒌)^</a:t>
              </a:r>
              <a:r>
                <a:rPr lang="en-US" altLang="zh-CN" b="1" i="0" smtClean="0">
                  <a:latin typeface="Cambria Math" panose="02040503050406030204" pitchFamily="18" charset="0"/>
                </a:rPr>
                <a:t>′</a:t>
              </a:r>
              <a:r>
                <a:rPr lang="en-US" dirty="0">
                  <a:latin typeface="Arial" panose="020B0604020202020204" pitchFamily="34" charset="0"/>
                  <a:cs typeface="Arial" panose="020B0604020202020204" pitchFamily="34" charset="0"/>
                </a:rPr>
                <a:t> with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eigenvectors.</a:t>
              </a:r>
            </a:p>
          </dgm:t>
        </dgm:pt>
      </mc:Fallback>
    </mc:AlternateContent>
    <dgm:pt modelId="{D61DB241-5D30-457A-B7D7-A2EBE8AC4C35}" type="parTrans" cxnId="{DDA015C6-2176-4A16-9204-2E957CF5009C}">
      <dgm:prSet/>
      <dgm:spPr/>
      <dgm:t>
        <a:bodyPr/>
        <a:lstStyle/>
        <a:p>
          <a:endParaRPr lang="zh-CN" altLang="en-US">
            <a:solidFill>
              <a:schemeClr val="tx2"/>
            </a:solidFill>
          </a:endParaRPr>
        </a:p>
      </dgm:t>
    </dgm:pt>
    <dgm:pt modelId="{29D5AC2F-6F9A-4DE0-913F-231DA9ECDDFC}" type="sibTrans" cxnId="{DDA015C6-2176-4A16-9204-2E957CF5009C}">
      <dgm:prSet/>
      <dgm:spPr/>
      <dgm:t>
        <a:bodyPr/>
        <a:lstStyle/>
        <a:p>
          <a:endParaRPr lang="zh-CN" altLang="en-US">
            <a:solidFill>
              <a:schemeClr val="tx2"/>
            </a:solidFill>
          </a:endParaRPr>
        </a:p>
      </dgm:t>
    </dgm:pt>
    <mc:AlternateContent xmlns:mc="http://schemas.openxmlformats.org/markup-compatibility/2006" xmlns:a14="http://schemas.microsoft.com/office/drawing/2010/main">
      <mc:Choice Requires="a14">
        <dgm:pt modelId="{782291B4-C9C3-4E50-BA2D-FA5ED3B9C889}">
          <dgm:prSet/>
          <dgm:spPr/>
          <dgm:t>
            <a:bodyPr/>
            <a:lstStyle/>
            <a:p>
              <a:r>
                <a:rPr lang="en-US" dirty="0">
                  <a:latin typeface="Arial" panose="020B0604020202020204" pitchFamily="34" charset="0"/>
                  <a:cs typeface="Arial" panose="020B0604020202020204" pitchFamily="34" charset="0"/>
                </a:rPr>
                <a:t>Obtain a new dimension-reduced dataset </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𝑿</m:t>
                      </m:r>
                    </m:e>
                    <m:sub>
                      <m:r>
                        <a:rPr lang="en-US" altLang="zh-CN" b="1" i="1" smtClean="0">
                          <a:latin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𝒌</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𝑿</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𝑪</m:t>
                      </m:r>
                    </m:e>
                    <m:sup>
                      <m:r>
                        <a:rPr lang="en-US" altLang="zh-CN" b="1" i="1" smtClean="0">
                          <a:latin typeface="Cambria Math" panose="02040503050406030204" pitchFamily="18" charset="0"/>
                        </a:rPr>
                        <m:t>′</m:t>
                      </m:r>
                    </m:sup>
                  </m:sSup>
                </m:oMath>
              </a14:m>
              <a:r>
                <a:rPr lang="en-US" dirty="0">
                  <a:latin typeface="Arial" panose="020B0604020202020204" pitchFamily="34" charset="0"/>
                  <a:cs typeface="Arial" panose="020B0604020202020204" pitchFamily="34" charset="0"/>
                </a:rPr>
                <a:t>.</a:t>
              </a:r>
            </a:p>
          </dgm:t>
        </dgm:pt>
      </mc:Choice>
      <mc:Fallback xmlns="">
        <dgm:pt modelId="{782291B4-C9C3-4E50-BA2D-FA5ED3B9C889}">
          <dgm:prSet/>
          <dgm:spPr/>
          <dgm:t>
            <a:bodyPr/>
            <a:lstStyle/>
            <a:p>
              <a:r>
                <a:rPr lang="en-US" dirty="0">
                  <a:latin typeface="Arial" panose="020B0604020202020204" pitchFamily="34" charset="0"/>
                  <a:cs typeface="Arial" panose="020B0604020202020204" pitchFamily="34" charset="0"/>
                </a:rPr>
                <a:t>Obtain a new dimension-reduced dataset </a:t>
              </a:r>
              <a:r>
                <a:rPr lang="en-US" altLang="zh-CN" b="1" i="0" smtClean="0">
                  <a:latin typeface="Cambria Math" panose="02040503050406030204" pitchFamily="18" charset="0"/>
                </a:rPr>
                <a:t>𝑿_(𝒏</a:t>
              </a:r>
              <a:r>
                <a:rPr lang="en-US" altLang="zh-CN" b="1" i="0" smtClean="0">
                  <a:latin typeface="Cambria Math" panose="02040503050406030204" pitchFamily="18" charset="0"/>
                  <a:ea typeface="Cambria Math" panose="02040503050406030204" pitchFamily="18" charset="0"/>
                </a:rPr>
                <a:t>×𝒌)^</a:t>
              </a:r>
              <a:r>
                <a:rPr lang="en-US" altLang="zh-CN" b="1" i="0" smtClean="0">
                  <a:latin typeface="Cambria Math" panose="02040503050406030204" pitchFamily="18" charset="0"/>
                </a:rPr>
                <a:t>′=𝑿𝑪^′</a:t>
              </a:r>
              <a:r>
                <a:rPr lang="en-US" dirty="0">
                  <a:latin typeface="Arial" panose="020B0604020202020204" pitchFamily="34" charset="0"/>
                  <a:cs typeface="Arial" panose="020B0604020202020204" pitchFamily="34" charset="0"/>
                </a:rPr>
                <a:t>.</a:t>
              </a:r>
            </a:p>
          </dgm:t>
        </dgm:pt>
      </mc:Fallback>
    </mc:AlternateContent>
    <dgm:pt modelId="{44DF34D9-B452-42E4-993C-A6A6DA62D58B}" type="parTrans" cxnId="{98D29663-C8EB-449D-BBFC-3CFE169EBC47}">
      <dgm:prSet/>
      <dgm:spPr/>
      <dgm:t>
        <a:bodyPr/>
        <a:lstStyle/>
        <a:p>
          <a:endParaRPr lang="zh-CN" altLang="en-US"/>
        </a:p>
      </dgm:t>
    </dgm:pt>
    <dgm:pt modelId="{6DB79884-5C68-48EF-AD1B-29CD02E5901D}" type="sibTrans" cxnId="{98D29663-C8EB-449D-BBFC-3CFE169EBC47}">
      <dgm:prSet/>
      <dgm:spPr/>
      <dgm:t>
        <a:bodyPr/>
        <a:lstStyle/>
        <a:p>
          <a:endParaRPr lang="zh-CN" altLang="en-US"/>
        </a:p>
      </dgm:t>
    </dgm:pt>
    <dgm:pt modelId="{985AA20A-9434-4741-9C02-0EF0E6558761}" type="pres">
      <dgm:prSet presAssocID="{A8C153ED-9D85-44D0-A6DB-803C7FDC9FA3}" presName="diagram" presStyleCnt="0">
        <dgm:presLayoutVars>
          <dgm:dir/>
          <dgm:resizeHandles val="exact"/>
        </dgm:presLayoutVars>
      </dgm:prSet>
      <dgm:spPr/>
    </dgm:pt>
    <dgm:pt modelId="{32477CBF-843D-40F8-9E19-62ED43C526DE}" type="pres">
      <dgm:prSet presAssocID="{B09E8D95-83DF-48D6-A4B6-2B394BB1666E}" presName="node" presStyleLbl="node1" presStyleIdx="0" presStyleCnt="6">
        <dgm:presLayoutVars>
          <dgm:bulletEnabled val="1"/>
        </dgm:presLayoutVars>
      </dgm:prSet>
      <dgm:spPr/>
    </dgm:pt>
    <dgm:pt modelId="{14438BF2-FF8B-4E4A-9AEA-83BA5FE37160}" type="pres">
      <dgm:prSet presAssocID="{5EF67E9C-7E87-4B9E-9FF9-D99B55FEDA24}" presName="sibTrans" presStyleLbl="sibTrans2D1" presStyleIdx="0" presStyleCnt="5"/>
      <dgm:spPr/>
    </dgm:pt>
    <dgm:pt modelId="{F4F6DA30-47FD-49BB-91E4-E094C1C96F5D}" type="pres">
      <dgm:prSet presAssocID="{5EF67E9C-7E87-4B9E-9FF9-D99B55FEDA24}" presName="connectorText" presStyleLbl="sibTrans2D1" presStyleIdx="0" presStyleCnt="5"/>
      <dgm:spPr/>
    </dgm:pt>
    <dgm:pt modelId="{BC3DFAC0-6E8F-4CDC-A5FF-A4145FB01653}" type="pres">
      <dgm:prSet presAssocID="{0E8E195B-150C-495C-A16A-49A0B4C69001}" presName="node" presStyleLbl="node1" presStyleIdx="1" presStyleCnt="6">
        <dgm:presLayoutVars>
          <dgm:bulletEnabled val="1"/>
        </dgm:presLayoutVars>
      </dgm:prSet>
      <dgm:spPr/>
    </dgm:pt>
    <dgm:pt modelId="{A16C1BDC-78BF-4E41-9891-B61DE87ADBD9}" type="pres">
      <dgm:prSet presAssocID="{297F95EF-EFA0-430C-AEB8-04531FC2145A}" presName="sibTrans" presStyleLbl="sibTrans2D1" presStyleIdx="1" presStyleCnt="5"/>
      <dgm:spPr/>
    </dgm:pt>
    <dgm:pt modelId="{0E65DF8D-199F-497C-95C8-400BD07A75EA}" type="pres">
      <dgm:prSet presAssocID="{297F95EF-EFA0-430C-AEB8-04531FC2145A}" presName="connectorText" presStyleLbl="sibTrans2D1" presStyleIdx="1" presStyleCnt="5"/>
      <dgm:spPr/>
    </dgm:pt>
    <dgm:pt modelId="{821DFFE8-C7D3-489A-91EF-7AEC2E0EE3A9}" type="pres">
      <dgm:prSet presAssocID="{46AAB5D7-EC9F-4C89-9770-665B56E13C72}" presName="node" presStyleLbl="node1" presStyleIdx="2" presStyleCnt="6">
        <dgm:presLayoutVars>
          <dgm:bulletEnabled val="1"/>
        </dgm:presLayoutVars>
      </dgm:prSet>
      <dgm:spPr/>
    </dgm:pt>
    <dgm:pt modelId="{D5F78248-D0B6-4812-8F88-C8453DAA1613}" type="pres">
      <dgm:prSet presAssocID="{C5EC9A5D-6F2C-4B4C-9A98-A164106AD4FA}" presName="sibTrans" presStyleLbl="sibTrans2D1" presStyleIdx="2" presStyleCnt="5"/>
      <dgm:spPr/>
    </dgm:pt>
    <dgm:pt modelId="{52457CA2-3FDB-42A7-9B2B-456B9CB6C1E5}" type="pres">
      <dgm:prSet presAssocID="{C5EC9A5D-6F2C-4B4C-9A98-A164106AD4FA}" presName="connectorText" presStyleLbl="sibTrans2D1" presStyleIdx="2" presStyleCnt="5"/>
      <dgm:spPr/>
    </dgm:pt>
    <dgm:pt modelId="{1D416325-F09A-4B82-BC61-D4748BE38EBC}" type="pres">
      <dgm:prSet presAssocID="{F3DB7927-9073-4DD9-B0BC-05A66D2FE4D6}" presName="node" presStyleLbl="node1" presStyleIdx="3" presStyleCnt="6">
        <dgm:presLayoutVars>
          <dgm:bulletEnabled val="1"/>
        </dgm:presLayoutVars>
      </dgm:prSet>
      <dgm:spPr/>
    </dgm:pt>
    <dgm:pt modelId="{E38E1F12-CA3E-4777-A21C-6A9468C2CDE0}" type="pres">
      <dgm:prSet presAssocID="{6526A915-06BA-4C68-8756-35A16F9583AA}" presName="sibTrans" presStyleLbl="sibTrans2D1" presStyleIdx="3" presStyleCnt="5"/>
      <dgm:spPr/>
    </dgm:pt>
    <dgm:pt modelId="{DE829D50-8D78-4F9A-9F36-EF01BDDE6B89}" type="pres">
      <dgm:prSet presAssocID="{6526A915-06BA-4C68-8756-35A16F9583AA}" presName="connectorText" presStyleLbl="sibTrans2D1" presStyleIdx="3" presStyleCnt="5"/>
      <dgm:spPr/>
    </dgm:pt>
    <dgm:pt modelId="{AB02B85F-CA36-4509-971A-9954549DE87D}" type="pres">
      <dgm:prSet presAssocID="{E4E91E12-4319-4626-BF7F-F00328C34277}" presName="node" presStyleLbl="node1" presStyleIdx="4" presStyleCnt="6">
        <dgm:presLayoutVars>
          <dgm:bulletEnabled val="1"/>
        </dgm:presLayoutVars>
      </dgm:prSet>
      <dgm:spPr/>
    </dgm:pt>
    <dgm:pt modelId="{3125E615-1EC6-4D5A-85D8-DE17431A7E70}" type="pres">
      <dgm:prSet presAssocID="{29D5AC2F-6F9A-4DE0-913F-231DA9ECDDFC}" presName="sibTrans" presStyleLbl="sibTrans2D1" presStyleIdx="4" presStyleCnt="5"/>
      <dgm:spPr/>
    </dgm:pt>
    <dgm:pt modelId="{A0FC8D37-1DC6-41A4-A920-02258D87423F}" type="pres">
      <dgm:prSet presAssocID="{29D5AC2F-6F9A-4DE0-913F-231DA9ECDDFC}" presName="connectorText" presStyleLbl="sibTrans2D1" presStyleIdx="4" presStyleCnt="5"/>
      <dgm:spPr/>
    </dgm:pt>
    <dgm:pt modelId="{F03C6281-0EE9-44C9-BC53-8046CAD4A0D6}" type="pres">
      <dgm:prSet presAssocID="{782291B4-C9C3-4E50-BA2D-FA5ED3B9C889}" presName="node" presStyleLbl="node1" presStyleIdx="5" presStyleCnt="6">
        <dgm:presLayoutVars>
          <dgm:bulletEnabled val="1"/>
        </dgm:presLayoutVars>
      </dgm:prSet>
      <dgm:spPr/>
    </dgm:pt>
  </dgm:ptLst>
  <dgm:cxnLst>
    <dgm:cxn modelId="{EC9D5503-231F-4483-B1F4-08950B5AC1CC}" type="presOf" srcId="{5EF67E9C-7E87-4B9E-9FF9-D99B55FEDA24}" destId="{F4F6DA30-47FD-49BB-91E4-E094C1C96F5D}" srcOrd="1" destOrd="0" presId="urn:microsoft.com/office/officeart/2005/8/layout/process5"/>
    <dgm:cxn modelId="{90B66007-48DE-4CDA-A5BC-8E87ADEC3492}" type="presOf" srcId="{E4E91E12-4319-4626-BF7F-F00328C34277}" destId="{AB02B85F-CA36-4509-971A-9954549DE87D}" srcOrd="0" destOrd="0" presId="urn:microsoft.com/office/officeart/2005/8/layout/process5"/>
    <dgm:cxn modelId="{FA8E7E0A-1383-4284-A15D-13C4C16BD282}" srcId="{A8C153ED-9D85-44D0-A6DB-803C7FDC9FA3}" destId="{0E8E195B-150C-495C-A16A-49A0B4C69001}" srcOrd="1" destOrd="0" parTransId="{DA42E5BB-87BA-42B5-97EE-A9FB4B7878F7}" sibTransId="{297F95EF-EFA0-430C-AEB8-04531FC2145A}"/>
    <dgm:cxn modelId="{B6441C0D-63A0-446A-AFAB-CD5A06FF76F4}" srcId="{A8C153ED-9D85-44D0-A6DB-803C7FDC9FA3}" destId="{46AAB5D7-EC9F-4C89-9770-665B56E13C72}" srcOrd="2" destOrd="0" parTransId="{39648102-1F12-4461-A68E-3FED62501F1B}" sibTransId="{C5EC9A5D-6F2C-4B4C-9A98-A164106AD4FA}"/>
    <dgm:cxn modelId="{4AC78111-DD2E-4485-9217-CCCBAB64F4AE}" type="presOf" srcId="{A8C153ED-9D85-44D0-A6DB-803C7FDC9FA3}" destId="{985AA20A-9434-4741-9C02-0EF0E6558761}" srcOrd="0" destOrd="0" presId="urn:microsoft.com/office/officeart/2005/8/layout/process5"/>
    <dgm:cxn modelId="{B3D1E91A-5793-4D18-8CB8-E88B5C7190C2}" type="presOf" srcId="{46AAB5D7-EC9F-4C89-9770-665B56E13C72}" destId="{821DFFE8-C7D3-489A-91EF-7AEC2E0EE3A9}" srcOrd="0" destOrd="0" presId="urn:microsoft.com/office/officeart/2005/8/layout/process5"/>
    <dgm:cxn modelId="{9B27C822-A062-47BB-8F6A-FC6D9C0F7E5D}" type="presOf" srcId="{297F95EF-EFA0-430C-AEB8-04531FC2145A}" destId="{A16C1BDC-78BF-4E41-9891-B61DE87ADBD9}" srcOrd="0" destOrd="0" presId="urn:microsoft.com/office/officeart/2005/8/layout/process5"/>
    <dgm:cxn modelId="{52FC1539-C40D-4A19-8177-7398AA65893A}" type="presOf" srcId="{C5EC9A5D-6F2C-4B4C-9A98-A164106AD4FA}" destId="{D5F78248-D0B6-4812-8F88-C8453DAA1613}" srcOrd="0" destOrd="0" presId="urn:microsoft.com/office/officeart/2005/8/layout/process5"/>
    <dgm:cxn modelId="{98D29663-C8EB-449D-BBFC-3CFE169EBC47}" srcId="{A8C153ED-9D85-44D0-A6DB-803C7FDC9FA3}" destId="{782291B4-C9C3-4E50-BA2D-FA5ED3B9C889}" srcOrd="5" destOrd="0" parTransId="{44DF34D9-B452-42E4-993C-A6A6DA62D58B}" sibTransId="{6DB79884-5C68-48EF-AD1B-29CD02E5901D}"/>
    <dgm:cxn modelId="{5739B26F-C49B-42D8-AAA7-56AD2B7D4BB9}" type="presOf" srcId="{6526A915-06BA-4C68-8756-35A16F9583AA}" destId="{DE829D50-8D78-4F9A-9F36-EF01BDDE6B89}" srcOrd="1" destOrd="0" presId="urn:microsoft.com/office/officeart/2005/8/layout/process5"/>
    <dgm:cxn modelId="{A1C51977-711B-4CA1-AFAA-E514BBFD67C7}" srcId="{A8C153ED-9D85-44D0-A6DB-803C7FDC9FA3}" destId="{F3DB7927-9073-4DD9-B0BC-05A66D2FE4D6}" srcOrd="3" destOrd="0" parTransId="{33EEF04F-9E22-49F9-A891-E1AB704D7D7F}" sibTransId="{6526A915-06BA-4C68-8756-35A16F9583AA}"/>
    <dgm:cxn modelId="{DD66A282-B094-4A5C-A0A5-395362975779}" type="presOf" srcId="{F3DB7927-9073-4DD9-B0BC-05A66D2FE4D6}" destId="{1D416325-F09A-4B82-BC61-D4748BE38EBC}" srcOrd="0" destOrd="0" presId="urn:microsoft.com/office/officeart/2005/8/layout/process5"/>
    <dgm:cxn modelId="{C36CA689-FC06-43C0-957F-2371BA3A8917}" type="presOf" srcId="{297F95EF-EFA0-430C-AEB8-04531FC2145A}" destId="{0E65DF8D-199F-497C-95C8-400BD07A75EA}" srcOrd="1" destOrd="0" presId="urn:microsoft.com/office/officeart/2005/8/layout/process5"/>
    <dgm:cxn modelId="{6190F68D-1F1C-4E76-BE41-601E20D9A02E}" type="presOf" srcId="{0E8E195B-150C-495C-A16A-49A0B4C69001}" destId="{BC3DFAC0-6E8F-4CDC-A5FF-A4145FB01653}" srcOrd="0" destOrd="0" presId="urn:microsoft.com/office/officeart/2005/8/layout/process5"/>
    <dgm:cxn modelId="{40BE7F95-C488-4E71-A4A1-096DFC5555C1}" type="presOf" srcId="{6526A915-06BA-4C68-8756-35A16F9583AA}" destId="{E38E1F12-CA3E-4777-A21C-6A9468C2CDE0}" srcOrd="0" destOrd="0" presId="urn:microsoft.com/office/officeart/2005/8/layout/process5"/>
    <dgm:cxn modelId="{F493ADAF-2F48-47C3-8E0E-8941E125D42E}" srcId="{A8C153ED-9D85-44D0-A6DB-803C7FDC9FA3}" destId="{B09E8D95-83DF-48D6-A4B6-2B394BB1666E}" srcOrd="0" destOrd="0" parTransId="{392CCA0B-C6EB-4F1C-B01B-56683A90C727}" sibTransId="{5EF67E9C-7E87-4B9E-9FF9-D99B55FEDA24}"/>
    <dgm:cxn modelId="{B18B52BC-76AC-43EE-B55E-95C7E1B9F673}" type="presOf" srcId="{B09E8D95-83DF-48D6-A4B6-2B394BB1666E}" destId="{32477CBF-843D-40F8-9E19-62ED43C526DE}" srcOrd="0" destOrd="0" presId="urn:microsoft.com/office/officeart/2005/8/layout/process5"/>
    <dgm:cxn modelId="{DDA015C6-2176-4A16-9204-2E957CF5009C}" srcId="{A8C153ED-9D85-44D0-A6DB-803C7FDC9FA3}" destId="{E4E91E12-4319-4626-BF7F-F00328C34277}" srcOrd="4" destOrd="0" parTransId="{D61DB241-5D30-457A-B7D7-A2EBE8AC4C35}" sibTransId="{29D5AC2F-6F9A-4DE0-913F-231DA9ECDDFC}"/>
    <dgm:cxn modelId="{9A2CC5C8-6295-4717-B79A-5BE42BB70F8F}" type="presOf" srcId="{C5EC9A5D-6F2C-4B4C-9A98-A164106AD4FA}" destId="{52457CA2-3FDB-42A7-9B2B-456B9CB6C1E5}" srcOrd="1" destOrd="0" presId="urn:microsoft.com/office/officeart/2005/8/layout/process5"/>
    <dgm:cxn modelId="{8925B5D2-1043-42B4-95ED-BC5194DC45B7}" type="presOf" srcId="{782291B4-C9C3-4E50-BA2D-FA5ED3B9C889}" destId="{F03C6281-0EE9-44C9-BC53-8046CAD4A0D6}" srcOrd="0" destOrd="0" presId="urn:microsoft.com/office/officeart/2005/8/layout/process5"/>
    <dgm:cxn modelId="{BB195ED4-B1D7-46F9-A9CB-F25D039EFCD4}" type="presOf" srcId="{29D5AC2F-6F9A-4DE0-913F-231DA9ECDDFC}" destId="{3125E615-1EC6-4D5A-85D8-DE17431A7E70}" srcOrd="0" destOrd="0" presId="urn:microsoft.com/office/officeart/2005/8/layout/process5"/>
    <dgm:cxn modelId="{682740ED-C6F1-413E-8812-F92A7F191266}" type="presOf" srcId="{29D5AC2F-6F9A-4DE0-913F-231DA9ECDDFC}" destId="{A0FC8D37-1DC6-41A4-A920-02258D87423F}" srcOrd="1" destOrd="0" presId="urn:microsoft.com/office/officeart/2005/8/layout/process5"/>
    <dgm:cxn modelId="{3FF476EE-B283-468D-B59F-2A18CFBCEDA1}" type="presOf" srcId="{5EF67E9C-7E87-4B9E-9FF9-D99B55FEDA24}" destId="{14438BF2-FF8B-4E4A-9AEA-83BA5FE37160}" srcOrd="0" destOrd="0" presId="urn:microsoft.com/office/officeart/2005/8/layout/process5"/>
    <dgm:cxn modelId="{F533520B-8EAC-4C4C-8B9D-29EC98A18336}" type="presParOf" srcId="{985AA20A-9434-4741-9C02-0EF0E6558761}" destId="{32477CBF-843D-40F8-9E19-62ED43C526DE}" srcOrd="0" destOrd="0" presId="urn:microsoft.com/office/officeart/2005/8/layout/process5"/>
    <dgm:cxn modelId="{02587DA1-715D-43E3-93AA-6ECE487A53B3}" type="presParOf" srcId="{985AA20A-9434-4741-9C02-0EF0E6558761}" destId="{14438BF2-FF8B-4E4A-9AEA-83BA5FE37160}" srcOrd="1" destOrd="0" presId="urn:microsoft.com/office/officeart/2005/8/layout/process5"/>
    <dgm:cxn modelId="{0816A56B-1A23-4733-B4F8-99496BB31293}" type="presParOf" srcId="{14438BF2-FF8B-4E4A-9AEA-83BA5FE37160}" destId="{F4F6DA30-47FD-49BB-91E4-E094C1C96F5D}" srcOrd="0" destOrd="0" presId="urn:microsoft.com/office/officeart/2005/8/layout/process5"/>
    <dgm:cxn modelId="{34A98AD6-B450-4E86-B042-C7CE75D749E7}" type="presParOf" srcId="{985AA20A-9434-4741-9C02-0EF0E6558761}" destId="{BC3DFAC0-6E8F-4CDC-A5FF-A4145FB01653}" srcOrd="2" destOrd="0" presId="urn:microsoft.com/office/officeart/2005/8/layout/process5"/>
    <dgm:cxn modelId="{528CF172-FAE3-4A5E-A9F9-2E7DB5277F86}" type="presParOf" srcId="{985AA20A-9434-4741-9C02-0EF0E6558761}" destId="{A16C1BDC-78BF-4E41-9891-B61DE87ADBD9}" srcOrd="3" destOrd="0" presId="urn:microsoft.com/office/officeart/2005/8/layout/process5"/>
    <dgm:cxn modelId="{BF53BFB0-7E54-41B9-B538-C7D3C87454DA}" type="presParOf" srcId="{A16C1BDC-78BF-4E41-9891-B61DE87ADBD9}" destId="{0E65DF8D-199F-497C-95C8-400BD07A75EA}" srcOrd="0" destOrd="0" presId="urn:microsoft.com/office/officeart/2005/8/layout/process5"/>
    <dgm:cxn modelId="{AD6D8C9B-5AC1-4AFA-80A4-BAE772CDF1F2}" type="presParOf" srcId="{985AA20A-9434-4741-9C02-0EF0E6558761}" destId="{821DFFE8-C7D3-489A-91EF-7AEC2E0EE3A9}" srcOrd="4" destOrd="0" presId="urn:microsoft.com/office/officeart/2005/8/layout/process5"/>
    <dgm:cxn modelId="{1E64969E-890F-4A00-A02E-314100F8CB38}" type="presParOf" srcId="{985AA20A-9434-4741-9C02-0EF0E6558761}" destId="{D5F78248-D0B6-4812-8F88-C8453DAA1613}" srcOrd="5" destOrd="0" presId="urn:microsoft.com/office/officeart/2005/8/layout/process5"/>
    <dgm:cxn modelId="{725CD909-3BA4-4299-8109-FD17E5F69233}" type="presParOf" srcId="{D5F78248-D0B6-4812-8F88-C8453DAA1613}" destId="{52457CA2-3FDB-42A7-9B2B-456B9CB6C1E5}" srcOrd="0" destOrd="0" presId="urn:microsoft.com/office/officeart/2005/8/layout/process5"/>
    <dgm:cxn modelId="{9E44FE3A-3E09-411A-B647-9BDB80AEE1D0}" type="presParOf" srcId="{985AA20A-9434-4741-9C02-0EF0E6558761}" destId="{1D416325-F09A-4B82-BC61-D4748BE38EBC}" srcOrd="6" destOrd="0" presId="urn:microsoft.com/office/officeart/2005/8/layout/process5"/>
    <dgm:cxn modelId="{A66949BB-EB61-4BFE-963A-4DF9EEA8FFAE}" type="presParOf" srcId="{985AA20A-9434-4741-9C02-0EF0E6558761}" destId="{E38E1F12-CA3E-4777-A21C-6A9468C2CDE0}" srcOrd="7" destOrd="0" presId="urn:microsoft.com/office/officeart/2005/8/layout/process5"/>
    <dgm:cxn modelId="{CE0CA62D-0FEA-4735-87B0-3951868F7D51}" type="presParOf" srcId="{E38E1F12-CA3E-4777-A21C-6A9468C2CDE0}" destId="{DE829D50-8D78-4F9A-9F36-EF01BDDE6B89}" srcOrd="0" destOrd="0" presId="urn:microsoft.com/office/officeart/2005/8/layout/process5"/>
    <dgm:cxn modelId="{7FF1E639-D311-4272-88D6-61DB8D24F8EA}" type="presParOf" srcId="{985AA20A-9434-4741-9C02-0EF0E6558761}" destId="{AB02B85F-CA36-4509-971A-9954549DE87D}" srcOrd="8" destOrd="0" presId="urn:microsoft.com/office/officeart/2005/8/layout/process5"/>
    <dgm:cxn modelId="{2C4A9897-5BE2-4664-8CCF-60B006684342}" type="presParOf" srcId="{985AA20A-9434-4741-9C02-0EF0E6558761}" destId="{3125E615-1EC6-4D5A-85D8-DE17431A7E70}" srcOrd="9" destOrd="0" presId="urn:microsoft.com/office/officeart/2005/8/layout/process5"/>
    <dgm:cxn modelId="{79B97F89-D714-48EA-86DC-1FF3D2077BCE}" type="presParOf" srcId="{3125E615-1EC6-4D5A-85D8-DE17431A7E70}" destId="{A0FC8D37-1DC6-41A4-A920-02258D87423F}" srcOrd="0" destOrd="0" presId="urn:microsoft.com/office/officeart/2005/8/layout/process5"/>
    <dgm:cxn modelId="{6EF46A47-35F2-4A47-ACBC-8FABD3DB557A}" type="presParOf" srcId="{985AA20A-9434-4741-9C02-0EF0E6558761}" destId="{F03C6281-0EE9-44C9-BC53-8046CAD4A0D6}"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C153ED-9D85-44D0-A6DB-803C7FDC9FA3}"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zh-CN" altLang="en-US"/>
        </a:p>
      </dgm:t>
    </dgm:pt>
    <dgm:pt modelId="{B09E8D95-83DF-48D6-A4B6-2B394BB1666E}">
      <dgm:prSet phldrT="[文本]"/>
      <dgm:spPr>
        <a:blipFill rotWithShape="0">
          <a:blip xmlns:r="http://schemas.openxmlformats.org/officeDocument/2006/relationships" r:embed="rId1"/>
          <a:stretch>
            <a:fillRect r="-2632"/>
          </a:stretch>
        </a:blipFill>
      </dgm:spPr>
      <dgm:t>
        <a:bodyPr/>
        <a:lstStyle/>
        <a:p>
          <a:r>
            <a:rPr lang="zh-CN" altLang="en-US">
              <a:noFill/>
            </a:rPr>
            <a:t> </a:t>
          </a:r>
        </a:p>
      </dgm:t>
    </dgm:pt>
    <dgm:pt modelId="{392CCA0B-C6EB-4F1C-B01B-56683A90C727}" type="parTrans" cxnId="{F493ADAF-2F48-47C3-8E0E-8941E125D42E}">
      <dgm:prSet/>
      <dgm:spPr/>
      <dgm:t>
        <a:bodyPr/>
        <a:lstStyle/>
        <a:p>
          <a:endParaRPr lang="zh-CN" altLang="en-US">
            <a:solidFill>
              <a:schemeClr val="tx2"/>
            </a:solidFill>
          </a:endParaRPr>
        </a:p>
      </dgm:t>
    </dgm:pt>
    <dgm:pt modelId="{5EF67E9C-7E87-4B9E-9FF9-D99B55FEDA24}" type="sibTrans" cxnId="{F493ADAF-2F48-47C3-8E0E-8941E125D42E}">
      <dgm:prSet/>
      <dgm:spPr/>
      <dgm:t>
        <a:bodyPr/>
        <a:lstStyle/>
        <a:p>
          <a:endParaRPr lang="zh-CN" altLang="en-US">
            <a:solidFill>
              <a:schemeClr val="tx2"/>
            </a:solidFill>
          </a:endParaRPr>
        </a:p>
      </dgm:t>
    </dgm:pt>
    <dgm:pt modelId="{0E8E195B-150C-495C-A16A-49A0B4C69001}">
      <dgm:prSet phldrT="[文本]"/>
      <dgm:spPr>
        <a:blipFill rotWithShape="0">
          <a:blip xmlns:r="http://schemas.openxmlformats.org/officeDocument/2006/relationships" r:embed="rId2"/>
          <a:stretch>
            <a:fillRect/>
          </a:stretch>
        </a:blipFill>
      </dgm:spPr>
      <dgm:t>
        <a:bodyPr/>
        <a:lstStyle/>
        <a:p>
          <a:r>
            <a:rPr lang="zh-CN" altLang="en-US">
              <a:noFill/>
            </a:rPr>
            <a:t> </a:t>
          </a:r>
        </a:p>
      </dgm:t>
    </dgm:pt>
    <dgm:pt modelId="{DA42E5BB-87BA-42B5-97EE-A9FB4B7878F7}" type="parTrans" cxnId="{FA8E7E0A-1383-4284-A15D-13C4C16BD282}">
      <dgm:prSet/>
      <dgm:spPr/>
      <dgm:t>
        <a:bodyPr/>
        <a:lstStyle/>
        <a:p>
          <a:endParaRPr lang="zh-CN" altLang="en-US">
            <a:solidFill>
              <a:schemeClr val="tx2"/>
            </a:solidFill>
          </a:endParaRPr>
        </a:p>
      </dgm:t>
    </dgm:pt>
    <dgm:pt modelId="{297F95EF-EFA0-430C-AEB8-04531FC2145A}" type="sibTrans" cxnId="{FA8E7E0A-1383-4284-A15D-13C4C16BD282}">
      <dgm:prSet/>
      <dgm:spPr/>
      <dgm:t>
        <a:bodyPr/>
        <a:lstStyle/>
        <a:p>
          <a:endParaRPr lang="zh-CN" altLang="en-US">
            <a:solidFill>
              <a:schemeClr val="tx2"/>
            </a:solidFill>
          </a:endParaRPr>
        </a:p>
      </dgm:t>
    </dgm:pt>
    <dgm:pt modelId="{46AAB5D7-EC9F-4C89-9770-665B56E13C72}">
      <dgm:prSet phldrT="[文本]"/>
      <dgm:spPr/>
      <dgm:t>
        <a:bodyPr/>
        <a:lstStyle/>
        <a:p>
          <a:r>
            <a:rPr lang="en-US" dirty="0">
              <a:latin typeface="Arial" panose="020B0604020202020204" pitchFamily="34" charset="0"/>
              <a:cs typeface="Arial" panose="020B0604020202020204" pitchFamily="34" charset="0"/>
            </a:rPr>
            <a:t> Compute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eigenvalues and </a:t>
          </a:r>
          <a:r>
            <a:rPr lang="en-US" dirty="0" smtClean="0">
              <a:solidFill>
                <a:schemeClr val="bg1"/>
              </a:solidFill>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corresponding </a:t>
          </a:r>
          <a:r>
            <a:rPr lang="en-US" dirty="0">
              <a:latin typeface="Arial" panose="020B0604020202020204" pitchFamily="34" charset="0"/>
              <a:cs typeface="Arial" panose="020B0604020202020204" pitchFamily="34" charset="0"/>
            </a:rPr>
            <a:t>eigenvectors.</a:t>
          </a:r>
        </a:p>
      </dgm:t>
    </dgm:pt>
    <dgm:pt modelId="{39648102-1F12-4461-A68E-3FED62501F1B}" type="parTrans" cxnId="{B6441C0D-63A0-446A-AFAB-CD5A06FF76F4}">
      <dgm:prSet/>
      <dgm:spPr/>
      <dgm:t>
        <a:bodyPr/>
        <a:lstStyle/>
        <a:p>
          <a:endParaRPr lang="zh-CN" altLang="en-US">
            <a:solidFill>
              <a:schemeClr val="tx2"/>
            </a:solidFill>
          </a:endParaRPr>
        </a:p>
      </dgm:t>
    </dgm:pt>
    <dgm:pt modelId="{C5EC9A5D-6F2C-4B4C-9A98-A164106AD4FA}" type="sibTrans" cxnId="{B6441C0D-63A0-446A-AFAB-CD5A06FF76F4}">
      <dgm:prSet/>
      <dgm:spPr/>
      <dgm:t>
        <a:bodyPr/>
        <a:lstStyle/>
        <a:p>
          <a:endParaRPr lang="zh-CN" altLang="en-US">
            <a:solidFill>
              <a:schemeClr val="tx2"/>
            </a:solidFill>
          </a:endParaRPr>
        </a:p>
      </dgm:t>
    </dgm:pt>
    <dgm:pt modelId="{F3DB7927-9073-4DD9-B0BC-05A66D2FE4D6}">
      <dgm:prSet phldrT="[文本]"/>
      <dgm:spPr/>
      <dgm:t>
        <a:bodyPr/>
        <a:lstStyle/>
        <a:p>
          <a:r>
            <a:rPr lang="en-US" dirty="0">
              <a:latin typeface="Arial" panose="020B0604020202020204" pitchFamily="34" charset="0"/>
              <a:cs typeface="Arial" panose="020B0604020202020204" pitchFamily="34" charset="0"/>
            </a:rPr>
            <a:t>Sort eigenvalues in descending order and </a:t>
          </a:r>
          <a:r>
            <a:rPr lang="en-US" dirty="0" smtClean="0">
              <a:latin typeface="Arial" panose="020B0604020202020204" pitchFamily="34" charset="0"/>
              <a:cs typeface="Arial" panose="020B0604020202020204" pitchFamily="34" charset="0"/>
            </a:rPr>
            <a:t>select </a:t>
          </a:r>
          <a:r>
            <a:rPr lang="en-US" dirty="0" smtClean="0">
              <a:solidFill>
                <a:schemeClr val="bg1"/>
              </a:solidFill>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top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eigenvalues.</a:t>
          </a:r>
        </a:p>
      </dgm:t>
    </dgm:pt>
    <dgm:pt modelId="{33EEF04F-9E22-49F9-A891-E1AB704D7D7F}" type="parTrans" cxnId="{A1C51977-711B-4CA1-AFAA-E514BBFD67C7}">
      <dgm:prSet/>
      <dgm:spPr/>
      <dgm:t>
        <a:bodyPr/>
        <a:lstStyle/>
        <a:p>
          <a:endParaRPr lang="zh-CN" altLang="en-US">
            <a:solidFill>
              <a:schemeClr val="tx2"/>
            </a:solidFill>
          </a:endParaRPr>
        </a:p>
      </dgm:t>
    </dgm:pt>
    <dgm:pt modelId="{6526A915-06BA-4C68-8756-35A16F9583AA}" type="sibTrans" cxnId="{A1C51977-711B-4CA1-AFAA-E514BBFD67C7}">
      <dgm:prSet/>
      <dgm:spPr/>
      <dgm:t>
        <a:bodyPr/>
        <a:lstStyle/>
        <a:p>
          <a:endParaRPr lang="zh-CN" altLang="en-US">
            <a:solidFill>
              <a:schemeClr val="tx2"/>
            </a:solidFill>
          </a:endParaRPr>
        </a:p>
      </dgm:t>
    </dgm:pt>
    <dgm:pt modelId="{E4E91E12-4319-4626-BF7F-F00328C34277}">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D61DB241-5D30-457A-B7D7-A2EBE8AC4C35}" type="parTrans" cxnId="{DDA015C6-2176-4A16-9204-2E957CF5009C}">
      <dgm:prSet/>
      <dgm:spPr/>
      <dgm:t>
        <a:bodyPr/>
        <a:lstStyle/>
        <a:p>
          <a:endParaRPr lang="zh-CN" altLang="en-US">
            <a:solidFill>
              <a:schemeClr val="tx2"/>
            </a:solidFill>
          </a:endParaRPr>
        </a:p>
      </dgm:t>
    </dgm:pt>
    <dgm:pt modelId="{29D5AC2F-6F9A-4DE0-913F-231DA9ECDDFC}" type="sibTrans" cxnId="{DDA015C6-2176-4A16-9204-2E957CF5009C}">
      <dgm:prSet/>
      <dgm:spPr/>
      <dgm:t>
        <a:bodyPr/>
        <a:lstStyle/>
        <a:p>
          <a:endParaRPr lang="zh-CN" altLang="en-US">
            <a:solidFill>
              <a:schemeClr val="tx2"/>
            </a:solidFill>
          </a:endParaRPr>
        </a:p>
      </dgm:t>
    </dgm:pt>
    <dgm:pt modelId="{782291B4-C9C3-4E50-BA2D-FA5ED3B9C889}">
      <dgm:prSet/>
      <dgm:spPr>
        <a:blipFill rotWithShape="0">
          <a:blip xmlns:r="http://schemas.openxmlformats.org/officeDocument/2006/relationships" r:embed="rId4"/>
          <a:stretch>
            <a:fillRect r="-3289"/>
          </a:stretch>
        </a:blipFill>
      </dgm:spPr>
      <dgm:t>
        <a:bodyPr/>
        <a:lstStyle/>
        <a:p>
          <a:r>
            <a:rPr lang="zh-CN" altLang="en-US">
              <a:noFill/>
            </a:rPr>
            <a:t> </a:t>
          </a:r>
        </a:p>
      </dgm:t>
    </dgm:pt>
    <dgm:pt modelId="{44DF34D9-B452-42E4-993C-A6A6DA62D58B}" type="parTrans" cxnId="{98D29663-C8EB-449D-BBFC-3CFE169EBC47}">
      <dgm:prSet/>
      <dgm:spPr/>
      <dgm:t>
        <a:bodyPr/>
        <a:lstStyle/>
        <a:p>
          <a:endParaRPr lang="zh-CN" altLang="en-US"/>
        </a:p>
      </dgm:t>
    </dgm:pt>
    <dgm:pt modelId="{6DB79884-5C68-48EF-AD1B-29CD02E5901D}" type="sibTrans" cxnId="{98D29663-C8EB-449D-BBFC-3CFE169EBC47}">
      <dgm:prSet/>
      <dgm:spPr/>
      <dgm:t>
        <a:bodyPr/>
        <a:lstStyle/>
        <a:p>
          <a:endParaRPr lang="zh-CN" altLang="en-US"/>
        </a:p>
      </dgm:t>
    </dgm:pt>
    <dgm:pt modelId="{985AA20A-9434-4741-9C02-0EF0E6558761}" type="pres">
      <dgm:prSet presAssocID="{A8C153ED-9D85-44D0-A6DB-803C7FDC9FA3}" presName="diagram" presStyleCnt="0">
        <dgm:presLayoutVars>
          <dgm:dir/>
          <dgm:resizeHandles val="exact"/>
        </dgm:presLayoutVars>
      </dgm:prSet>
      <dgm:spPr/>
      <dgm:t>
        <a:bodyPr/>
        <a:lstStyle/>
        <a:p>
          <a:endParaRPr lang="zh-CN" altLang="en-US"/>
        </a:p>
      </dgm:t>
    </dgm:pt>
    <dgm:pt modelId="{32477CBF-843D-40F8-9E19-62ED43C526DE}" type="pres">
      <dgm:prSet presAssocID="{B09E8D95-83DF-48D6-A4B6-2B394BB1666E}" presName="node" presStyleLbl="node1" presStyleIdx="0" presStyleCnt="6">
        <dgm:presLayoutVars>
          <dgm:bulletEnabled val="1"/>
        </dgm:presLayoutVars>
      </dgm:prSet>
      <dgm:spPr/>
      <dgm:t>
        <a:bodyPr/>
        <a:lstStyle/>
        <a:p>
          <a:endParaRPr lang="zh-CN" altLang="en-US"/>
        </a:p>
      </dgm:t>
    </dgm:pt>
    <dgm:pt modelId="{14438BF2-FF8B-4E4A-9AEA-83BA5FE37160}" type="pres">
      <dgm:prSet presAssocID="{5EF67E9C-7E87-4B9E-9FF9-D99B55FEDA24}" presName="sibTrans" presStyleLbl="sibTrans2D1" presStyleIdx="0" presStyleCnt="5"/>
      <dgm:spPr/>
      <dgm:t>
        <a:bodyPr/>
        <a:lstStyle/>
        <a:p>
          <a:endParaRPr lang="zh-CN" altLang="en-US"/>
        </a:p>
      </dgm:t>
    </dgm:pt>
    <dgm:pt modelId="{F4F6DA30-47FD-49BB-91E4-E094C1C96F5D}" type="pres">
      <dgm:prSet presAssocID="{5EF67E9C-7E87-4B9E-9FF9-D99B55FEDA24}" presName="connectorText" presStyleLbl="sibTrans2D1" presStyleIdx="0" presStyleCnt="5"/>
      <dgm:spPr/>
      <dgm:t>
        <a:bodyPr/>
        <a:lstStyle/>
        <a:p>
          <a:endParaRPr lang="zh-CN" altLang="en-US"/>
        </a:p>
      </dgm:t>
    </dgm:pt>
    <dgm:pt modelId="{BC3DFAC0-6E8F-4CDC-A5FF-A4145FB01653}" type="pres">
      <dgm:prSet presAssocID="{0E8E195B-150C-495C-A16A-49A0B4C69001}" presName="node" presStyleLbl="node1" presStyleIdx="1" presStyleCnt="6">
        <dgm:presLayoutVars>
          <dgm:bulletEnabled val="1"/>
        </dgm:presLayoutVars>
      </dgm:prSet>
      <dgm:spPr/>
      <dgm:t>
        <a:bodyPr/>
        <a:lstStyle/>
        <a:p>
          <a:endParaRPr lang="zh-CN" altLang="en-US"/>
        </a:p>
      </dgm:t>
    </dgm:pt>
    <dgm:pt modelId="{A16C1BDC-78BF-4E41-9891-B61DE87ADBD9}" type="pres">
      <dgm:prSet presAssocID="{297F95EF-EFA0-430C-AEB8-04531FC2145A}" presName="sibTrans" presStyleLbl="sibTrans2D1" presStyleIdx="1" presStyleCnt="5"/>
      <dgm:spPr/>
      <dgm:t>
        <a:bodyPr/>
        <a:lstStyle/>
        <a:p>
          <a:endParaRPr lang="zh-CN" altLang="en-US"/>
        </a:p>
      </dgm:t>
    </dgm:pt>
    <dgm:pt modelId="{0E65DF8D-199F-497C-95C8-400BD07A75EA}" type="pres">
      <dgm:prSet presAssocID="{297F95EF-EFA0-430C-AEB8-04531FC2145A}" presName="connectorText" presStyleLbl="sibTrans2D1" presStyleIdx="1" presStyleCnt="5"/>
      <dgm:spPr/>
      <dgm:t>
        <a:bodyPr/>
        <a:lstStyle/>
        <a:p>
          <a:endParaRPr lang="zh-CN" altLang="en-US"/>
        </a:p>
      </dgm:t>
    </dgm:pt>
    <dgm:pt modelId="{821DFFE8-C7D3-489A-91EF-7AEC2E0EE3A9}" type="pres">
      <dgm:prSet presAssocID="{46AAB5D7-EC9F-4C89-9770-665B56E13C72}" presName="node" presStyleLbl="node1" presStyleIdx="2" presStyleCnt="6">
        <dgm:presLayoutVars>
          <dgm:bulletEnabled val="1"/>
        </dgm:presLayoutVars>
      </dgm:prSet>
      <dgm:spPr/>
      <dgm:t>
        <a:bodyPr/>
        <a:lstStyle/>
        <a:p>
          <a:endParaRPr lang="zh-CN" altLang="en-US"/>
        </a:p>
      </dgm:t>
    </dgm:pt>
    <dgm:pt modelId="{D5F78248-D0B6-4812-8F88-C8453DAA1613}" type="pres">
      <dgm:prSet presAssocID="{C5EC9A5D-6F2C-4B4C-9A98-A164106AD4FA}" presName="sibTrans" presStyleLbl="sibTrans2D1" presStyleIdx="2" presStyleCnt="5"/>
      <dgm:spPr/>
      <dgm:t>
        <a:bodyPr/>
        <a:lstStyle/>
        <a:p>
          <a:endParaRPr lang="zh-CN" altLang="en-US"/>
        </a:p>
      </dgm:t>
    </dgm:pt>
    <dgm:pt modelId="{52457CA2-3FDB-42A7-9B2B-456B9CB6C1E5}" type="pres">
      <dgm:prSet presAssocID="{C5EC9A5D-6F2C-4B4C-9A98-A164106AD4FA}" presName="connectorText" presStyleLbl="sibTrans2D1" presStyleIdx="2" presStyleCnt="5"/>
      <dgm:spPr/>
      <dgm:t>
        <a:bodyPr/>
        <a:lstStyle/>
        <a:p>
          <a:endParaRPr lang="zh-CN" altLang="en-US"/>
        </a:p>
      </dgm:t>
    </dgm:pt>
    <dgm:pt modelId="{1D416325-F09A-4B82-BC61-D4748BE38EBC}" type="pres">
      <dgm:prSet presAssocID="{F3DB7927-9073-4DD9-B0BC-05A66D2FE4D6}" presName="node" presStyleLbl="node1" presStyleIdx="3" presStyleCnt="6">
        <dgm:presLayoutVars>
          <dgm:bulletEnabled val="1"/>
        </dgm:presLayoutVars>
      </dgm:prSet>
      <dgm:spPr/>
      <dgm:t>
        <a:bodyPr/>
        <a:lstStyle/>
        <a:p>
          <a:endParaRPr lang="zh-CN" altLang="en-US"/>
        </a:p>
      </dgm:t>
    </dgm:pt>
    <dgm:pt modelId="{E38E1F12-CA3E-4777-A21C-6A9468C2CDE0}" type="pres">
      <dgm:prSet presAssocID="{6526A915-06BA-4C68-8756-35A16F9583AA}" presName="sibTrans" presStyleLbl="sibTrans2D1" presStyleIdx="3" presStyleCnt="5"/>
      <dgm:spPr/>
      <dgm:t>
        <a:bodyPr/>
        <a:lstStyle/>
        <a:p>
          <a:endParaRPr lang="zh-CN" altLang="en-US"/>
        </a:p>
      </dgm:t>
    </dgm:pt>
    <dgm:pt modelId="{DE829D50-8D78-4F9A-9F36-EF01BDDE6B89}" type="pres">
      <dgm:prSet presAssocID="{6526A915-06BA-4C68-8756-35A16F9583AA}" presName="connectorText" presStyleLbl="sibTrans2D1" presStyleIdx="3" presStyleCnt="5"/>
      <dgm:spPr/>
      <dgm:t>
        <a:bodyPr/>
        <a:lstStyle/>
        <a:p>
          <a:endParaRPr lang="zh-CN" altLang="en-US"/>
        </a:p>
      </dgm:t>
    </dgm:pt>
    <dgm:pt modelId="{AB02B85F-CA36-4509-971A-9954549DE87D}" type="pres">
      <dgm:prSet presAssocID="{E4E91E12-4319-4626-BF7F-F00328C34277}" presName="node" presStyleLbl="node1" presStyleIdx="4" presStyleCnt="6">
        <dgm:presLayoutVars>
          <dgm:bulletEnabled val="1"/>
        </dgm:presLayoutVars>
      </dgm:prSet>
      <dgm:spPr/>
      <dgm:t>
        <a:bodyPr/>
        <a:lstStyle/>
        <a:p>
          <a:endParaRPr lang="zh-CN" altLang="en-US"/>
        </a:p>
      </dgm:t>
    </dgm:pt>
    <dgm:pt modelId="{3125E615-1EC6-4D5A-85D8-DE17431A7E70}" type="pres">
      <dgm:prSet presAssocID="{29D5AC2F-6F9A-4DE0-913F-231DA9ECDDFC}" presName="sibTrans" presStyleLbl="sibTrans2D1" presStyleIdx="4" presStyleCnt="5"/>
      <dgm:spPr/>
      <dgm:t>
        <a:bodyPr/>
        <a:lstStyle/>
        <a:p>
          <a:endParaRPr lang="zh-CN" altLang="en-US"/>
        </a:p>
      </dgm:t>
    </dgm:pt>
    <dgm:pt modelId="{A0FC8D37-1DC6-41A4-A920-02258D87423F}" type="pres">
      <dgm:prSet presAssocID="{29D5AC2F-6F9A-4DE0-913F-231DA9ECDDFC}" presName="connectorText" presStyleLbl="sibTrans2D1" presStyleIdx="4" presStyleCnt="5"/>
      <dgm:spPr/>
      <dgm:t>
        <a:bodyPr/>
        <a:lstStyle/>
        <a:p>
          <a:endParaRPr lang="zh-CN" altLang="en-US"/>
        </a:p>
      </dgm:t>
    </dgm:pt>
    <dgm:pt modelId="{F03C6281-0EE9-44C9-BC53-8046CAD4A0D6}" type="pres">
      <dgm:prSet presAssocID="{782291B4-C9C3-4E50-BA2D-FA5ED3B9C889}" presName="node" presStyleLbl="node1" presStyleIdx="5" presStyleCnt="6">
        <dgm:presLayoutVars>
          <dgm:bulletEnabled val="1"/>
        </dgm:presLayoutVars>
      </dgm:prSet>
      <dgm:spPr/>
      <dgm:t>
        <a:bodyPr/>
        <a:lstStyle/>
        <a:p>
          <a:endParaRPr lang="zh-CN" altLang="en-US"/>
        </a:p>
      </dgm:t>
    </dgm:pt>
  </dgm:ptLst>
  <dgm:cxnLst>
    <dgm:cxn modelId="{3FF476EE-B283-468D-B59F-2A18CFBCEDA1}" type="presOf" srcId="{5EF67E9C-7E87-4B9E-9FF9-D99B55FEDA24}" destId="{14438BF2-FF8B-4E4A-9AEA-83BA5FE37160}" srcOrd="0" destOrd="0" presId="urn:microsoft.com/office/officeart/2005/8/layout/process5"/>
    <dgm:cxn modelId="{FA8E7E0A-1383-4284-A15D-13C4C16BD282}" srcId="{A8C153ED-9D85-44D0-A6DB-803C7FDC9FA3}" destId="{0E8E195B-150C-495C-A16A-49A0B4C69001}" srcOrd="1" destOrd="0" parTransId="{DA42E5BB-87BA-42B5-97EE-A9FB4B7878F7}" sibTransId="{297F95EF-EFA0-430C-AEB8-04531FC2145A}"/>
    <dgm:cxn modelId="{BB195ED4-B1D7-46F9-A9CB-F25D039EFCD4}" type="presOf" srcId="{29D5AC2F-6F9A-4DE0-913F-231DA9ECDDFC}" destId="{3125E615-1EC6-4D5A-85D8-DE17431A7E70}" srcOrd="0" destOrd="0" presId="urn:microsoft.com/office/officeart/2005/8/layout/process5"/>
    <dgm:cxn modelId="{4AC78111-DD2E-4485-9217-CCCBAB64F4AE}" type="presOf" srcId="{A8C153ED-9D85-44D0-A6DB-803C7FDC9FA3}" destId="{985AA20A-9434-4741-9C02-0EF0E6558761}" srcOrd="0" destOrd="0" presId="urn:microsoft.com/office/officeart/2005/8/layout/process5"/>
    <dgm:cxn modelId="{6190F68D-1F1C-4E76-BE41-601E20D9A02E}" type="presOf" srcId="{0E8E195B-150C-495C-A16A-49A0B4C69001}" destId="{BC3DFAC0-6E8F-4CDC-A5FF-A4145FB01653}" srcOrd="0" destOrd="0" presId="urn:microsoft.com/office/officeart/2005/8/layout/process5"/>
    <dgm:cxn modelId="{C36CA689-FC06-43C0-957F-2371BA3A8917}" type="presOf" srcId="{297F95EF-EFA0-430C-AEB8-04531FC2145A}" destId="{0E65DF8D-199F-497C-95C8-400BD07A75EA}" srcOrd="1" destOrd="0" presId="urn:microsoft.com/office/officeart/2005/8/layout/process5"/>
    <dgm:cxn modelId="{9B27C822-A062-47BB-8F6A-FC6D9C0F7E5D}" type="presOf" srcId="{297F95EF-EFA0-430C-AEB8-04531FC2145A}" destId="{A16C1BDC-78BF-4E41-9891-B61DE87ADBD9}" srcOrd="0" destOrd="0" presId="urn:microsoft.com/office/officeart/2005/8/layout/process5"/>
    <dgm:cxn modelId="{F493ADAF-2F48-47C3-8E0E-8941E125D42E}" srcId="{A8C153ED-9D85-44D0-A6DB-803C7FDC9FA3}" destId="{B09E8D95-83DF-48D6-A4B6-2B394BB1666E}" srcOrd="0" destOrd="0" parTransId="{392CCA0B-C6EB-4F1C-B01B-56683A90C727}" sibTransId="{5EF67E9C-7E87-4B9E-9FF9-D99B55FEDA24}"/>
    <dgm:cxn modelId="{40BE7F95-C488-4E71-A4A1-096DFC5555C1}" type="presOf" srcId="{6526A915-06BA-4C68-8756-35A16F9583AA}" destId="{E38E1F12-CA3E-4777-A21C-6A9468C2CDE0}" srcOrd="0" destOrd="0" presId="urn:microsoft.com/office/officeart/2005/8/layout/process5"/>
    <dgm:cxn modelId="{DDA015C6-2176-4A16-9204-2E957CF5009C}" srcId="{A8C153ED-9D85-44D0-A6DB-803C7FDC9FA3}" destId="{E4E91E12-4319-4626-BF7F-F00328C34277}" srcOrd="4" destOrd="0" parTransId="{D61DB241-5D30-457A-B7D7-A2EBE8AC4C35}" sibTransId="{29D5AC2F-6F9A-4DE0-913F-231DA9ECDDFC}"/>
    <dgm:cxn modelId="{5739B26F-C49B-42D8-AAA7-56AD2B7D4BB9}" type="presOf" srcId="{6526A915-06BA-4C68-8756-35A16F9583AA}" destId="{DE829D50-8D78-4F9A-9F36-EF01BDDE6B89}" srcOrd="1" destOrd="0" presId="urn:microsoft.com/office/officeart/2005/8/layout/process5"/>
    <dgm:cxn modelId="{8925B5D2-1043-42B4-95ED-BC5194DC45B7}" type="presOf" srcId="{782291B4-C9C3-4E50-BA2D-FA5ED3B9C889}" destId="{F03C6281-0EE9-44C9-BC53-8046CAD4A0D6}" srcOrd="0" destOrd="0" presId="urn:microsoft.com/office/officeart/2005/8/layout/process5"/>
    <dgm:cxn modelId="{B6441C0D-63A0-446A-AFAB-CD5A06FF76F4}" srcId="{A8C153ED-9D85-44D0-A6DB-803C7FDC9FA3}" destId="{46AAB5D7-EC9F-4C89-9770-665B56E13C72}" srcOrd="2" destOrd="0" parTransId="{39648102-1F12-4461-A68E-3FED62501F1B}" sibTransId="{C5EC9A5D-6F2C-4B4C-9A98-A164106AD4FA}"/>
    <dgm:cxn modelId="{52FC1539-C40D-4A19-8177-7398AA65893A}" type="presOf" srcId="{C5EC9A5D-6F2C-4B4C-9A98-A164106AD4FA}" destId="{D5F78248-D0B6-4812-8F88-C8453DAA1613}" srcOrd="0" destOrd="0" presId="urn:microsoft.com/office/officeart/2005/8/layout/process5"/>
    <dgm:cxn modelId="{B18B52BC-76AC-43EE-B55E-95C7E1B9F673}" type="presOf" srcId="{B09E8D95-83DF-48D6-A4B6-2B394BB1666E}" destId="{32477CBF-843D-40F8-9E19-62ED43C526DE}" srcOrd="0" destOrd="0" presId="urn:microsoft.com/office/officeart/2005/8/layout/process5"/>
    <dgm:cxn modelId="{98D29663-C8EB-449D-BBFC-3CFE169EBC47}" srcId="{A8C153ED-9D85-44D0-A6DB-803C7FDC9FA3}" destId="{782291B4-C9C3-4E50-BA2D-FA5ED3B9C889}" srcOrd="5" destOrd="0" parTransId="{44DF34D9-B452-42E4-993C-A6A6DA62D58B}" sibTransId="{6DB79884-5C68-48EF-AD1B-29CD02E5901D}"/>
    <dgm:cxn modelId="{EC9D5503-231F-4483-B1F4-08950B5AC1CC}" type="presOf" srcId="{5EF67E9C-7E87-4B9E-9FF9-D99B55FEDA24}" destId="{F4F6DA30-47FD-49BB-91E4-E094C1C96F5D}" srcOrd="1" destOrd="0" presId="urn:microsoft.com/office/officeart/2005/8/layout/process5"/>
    <dgm:cxn modelId="{682740ED-C6F1-413E-8812-F92A7F191266}" type="presOf" srcId="{29D5AC2F-6F9A-4DE0-913F-231DA9ECDDFC}" destId="{A0FC8D37-1DC6-41A4-A920-02258D87423F}" srcOrd="1" destOrd="0" presId="urn:microsoft.com/office/officeart/2005/8/layout/process5"/>
    <dgm:cxn modelId="{90B66007-48DE-4CDA-A5BC-8E87ADEC3492}" type="presOf" srcId="{E4E91E12-4319-4626-BF7F-F00328C34277}" destId="{AB02B85F-CA36-4509-971A-9954549DE87D}" srcOrd="0" destOrd="0" presId="urn:microsoft.com/office/officeart/2005/8/layout/process5"/>
    <dgm:cxn modelId="{DD66A282-B094-4A5C-A0A5-395362975779}" type="presOf" srcId="{F3DB7927-9073-4DD9-B0BC-05A66D2FE4D6}" destId="{1D416325-F09A-4B82-BC61-D4748BE38EBC}" srcOrd="0" destOrd="0" presId="urn:microsoft.com/office/officeart/2005/8/layout/process5"/>
    <dgm:cxn modelId="{B3D1E91A-5793-4D18-8CB8-E88B5C7190C2}" type="presOf" srcId="{46AAB5D7-EC9F-4C89-9770-665B56E13C72}" destId="{821DFFE8-C7D3-489A-91EF-7AEC2E0EE3A9}" srcOrd="0" destOrd="0" presId="urn:microsoft.com/office/officeart/2005/8/layout/process5"/>
    <dgm:cxn modelId="{9A2CC5C8-6295-4717-B79A-5BE42BB70F8F}" type="presOf" srcId="{C5EC9A5D-6F2C-4B4C-9A98-A164106AD4FA}" destId="{52457CA2-3FDB-42A7-9B2B-456B9CB6C1E5}" srcOrd="1" destOrd="0" presId="urn:microsoft.com/office/officeart/2005/8/layout/process5"/>
    <dgm:cxn modelId="{A1C51977-711B-4CA1-AFAA-E514BBFD67C7}" srcId="{A8C153ED-9D85-44D0-A6DB-803C7FDC9FA3}" destId="{F3DB7927-9073-4DD9-B0BC-05A66D2FE4D6}" srcOrd="3" destOrd="0" parTransId="{33EEF04F-9E22-49F9-A891-E1AB704D7D7F}" sibTransId="{6526A915-06BA-4C68-8756-35A16F9583AA}"/>
    <dgm:cxn modelId="{F533520B-8EAC-4C4C-8B9D-29EC98A18336}" type="presParOf" srcId="{985AA20A-9434-4741-9C02-0EF0E6558761}" destId="{32477CBF-843D-40F8-9E19-62ED43C526DE}" srcOrd="0" destOrd="0" presId="urn:microsoft.com/office/officeart/2005/8/layout/process5"/>
    <dgm:cxn modelId="{02587DA1-715D-43E3-93AA-6ECE487A53B3}" type="presParOf" srcId="{985AA20A-9434-4741-9C02-0EF0E6558761}" destId="{14438BF2-FF8B-4E4A-9AEA-83BA5FE37160}" srcOrd="1" destOrd="0" presId="urn:microsoft.com/office/officeart/2005/8/layout/process5"/>
    <dgm:cxn modelId="{0816A56B-1A23-4733-B4F8-99496BB31293}" type="presParOf" srcId="{14438BF2-FF8B-4E4A-9AEA-83BA5FE37160}" destId="{F4F6DA30-47FD-49BB-91E4-E094C1C96F5D}" srcOrd="0" destOrd="0" presId="urn:microsoft.com/office/officeart/2005/8/layout/process5"/>
    <dgm:cxn modelId="{34A98AD6-B450-4E86-B042-C7CE75D749E7}" type="presParOf" srcId="{985AA20A-9434-4741-9C02-0EF0E6558761}" destId="{BC3DFAC0-6E8F-4CDC-A5FF-A4145FB01653}" srcOrd="2" destOrd="0" presId="urn:microsoft.com/office/officeart/2005/8/layout/process5"/>
    <dgm:cxn modelId="{528CF172-FAE3-4A5E-A9F9-2E7DB5277F86}" type="presParOf" srcId="{985AA20A-9434-4741-9C02-0EF0E6558761}" destId="{A16C1BDC-78BF-4E41-9891-B61DE87ADBD9}" srcOrd="3" destOrd="0" presId="urn:microsoft.com/office/officeart/2005/8/layout/process5"/>
    <dgm:cxn modelId="{BF53BFB0-7E54-41B9-B538-C7D3C87454DA}" type="presParOf" srcId="{A16C1BDC-78BF-4E41-9891-B61DE87ADBD9}" destId="{0E65DF8D-199F-497C-95C8-400BD07A75EA}" srcOrd="0" destOrd="0" presId="urn:microsoft.com/office/officeart/2005/8/layout/process5"/>
    <dgm:cxn modelId="{AD6D8C9B-5AC1-4AFA-80A4-BAE772CDF1F2}" type="presParOf" srcId="{985AA20A-9434-4741-9C02-0EF0E6558761}" destId="{821DFFE8-C7D3-489A-91EF-7AEC2E0EE3A9}" srcOrd="4" destOrd="0" presId="urn:microsoft.com/office/officeart/2005/8/layout/process5"/>
    <dgm:cxn modelId="{1E64969E-890F-4A00-A02E-314100F8CB38}" type="presParOf" srcId="{985AA20A-9434-4741-9C02-0EF0E6558761}" destId="{D5F78248-D0B6-4812-8F88-C8453DAA1613}" srcOrd="5" destOrd="0" presId="urn:microsoft.com/office/officeart/2005/8/layout/process5"/>
    <dgm:cxn modelId="{725CD909-3BA4-4299-8109-FD17E5F69233}" type="presParOf" srcId="{D5F78248-D0B6-4812-8F88-C8453DAA1613}" destId="{52457CA2-3FDB-42A7-9B2B-456B9CB6C1E5}" srcOrd="0" destOrd="0" presId="urn:microsoft.com/office/officeart/2005/8/layout/process5"/>
    <dgm:cxn modelId="{9E44FE3A-3E09-411A-B647-9BDB80AEE1D0}" type="presParOf" srcId="{985AA20A-9434-4741-9C02-0EF0E6558761}" destId="{1D416325-F09A-4B82-BC61-D4748BE38EBC}" srcOrd="6" destOrd="0" presId="urn:microsoft.com/office/officeart/2005/8/layout/process5"/>
    <dgm:cxn modelId="{A66949BB-EB61-4BFE-963A-4DF9EEA8FFAE}" type="presParOf" srcId="{985AA20A-9434-4741-9C02-0EF0E6558761}" destId="{E38E1F12-CA3E-4777-A21C-6A9468C2CDE0}" srcOrd="7" destOrd="0" presId="urn:microsoft.com/office/officeart/2005/8/layout/process5"/>
    <dgm:cxn modelId="{CE0CA62D-0FEA-4735-87B0-3951868F7D51}" type="presParOf" srcId="{E38E1F12-CA3E-4777-A21C-6A9468C2CDE0}" destId="{DE829D50-8D78-4F9A-9F36-EF01BDDE6B89}" srcOrd="0" destOrd="0" presId="urn:microsoft.com/office/officeart/2005/8/layout/process5"/>
    <dgm:cxn modelId="{7FF1E639-D311-4272-88D6-61DB8D24F8EA}" type="presParOf" srcId="{985AA20A-9434-4741-9C02-0EF0E6558761}" destId="{AB02B85F-CA36-4509-971A-9954549DE87D}" srcOrd="8" destOrd="0" presId="urn:microsoft.com/office/officeart/2005/8/layout/process5"/>
    <dgm:cxn modelId="{2C4A9897-5BE2-4664-8CCF-60B006684342}" type="presParOf" srcId="{985AA20A-9434-4741-9C02-0EF0E6558761}" destId="{3125E615-1EC6-4D5A-85D8-DE17431A7E70}" srcOrd="9" destOrd="0" presId="urn:microsoft.com/office/officeart/2005/8/layout/process5"/>
    <dgm:cxn modelId="{79B97F89-D714-48EA-86DC-1FF3D2077BCE}" type="presParOf" srcId="{3125E615-1EC6-4D5A-85D8-DE17431A7E70}" destId="{A0FC8D37-1DC6-41A4-A920-02258D87423F}" srcOrd="0" destOrd="0" presId="urn:microsoft.com/office/officeart/2005/8/layout/process5"/>
    <dgm:cxn modelId="{6EF46A47-35F2-4A47-ACBC-8FABD3DB557A}" type="presParOf" srcId="{985AA20A-9434-4741-9C02-0EF0E6558761}" destId="{F03C6281-0EE9-44C9-BC53-8046CAD4A0D6}"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77CBF-843D-40F8-9E19-62ED43C526DE}">
      <dsp:nvSpPr>
        <dsp:cNvPr id="0" name=""/>
        <dsp:cNvSpPr/>
      </dsp:nvSpPr>
      <dsp:spPr>
        <a:xfrm>
          <a:off x="6127" y="249227"/>
          <a:ext cx="1831590" cy="109895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Standardize the original dataset </a:t>
          </a:r>
          <a14:m xmlns:a14="http://schemas.microsoft.com/office/drawing/2010/main">
            <m:oMath xmlns:m="http://schemas.openxmlformats.org/officeDocument/2006/math">
              <m:sSub>
                <m:sSubPr>
                  <m:ctrlPr>
                    <a:rPr lang="en-US" altLang="zh-CN" sz="1500" b="1" i="1" kern="1200" smtClean="0">
                      <a:latin typeface="Cambria Math" panose="02040503050406030204" pitchFamily="18" charset="0"/>
                    </a:rPr>
                  </m:ctrlPr>
                </m:sSubPr>
                <m:e>
                  <m:r>
                    <a:rPr lang="en-US" altLang="zh-CN" sz="1500" b="1" i="1" kern="1200" smtClean="0">
                      <a:latin typeface="Cambria Math" panose="02040503050406030204" pitchFamily="18" charset="0"/>
                    </a:rPr>
                    <m:t>𝑿</m:t>
                  </m:r>
                </m:e>
                <m:sub>
                  <m:r>
                    <a:rPr lang="en-US" altLang="zh-CN" sz="1500" b="1" i="1" kern="1200" smtClean="0">
                      <a:latin typeface="Cambria Math" panose="02040503050406030204" pitchFamily="18" charset="0"/>
                    </a:rPr>
                    <m:t>𝒎</m:t>
                  </m:r>
                  <m:r>
                    <a:rPr lang="en-US" altLang="zh-CN" sz="1500" b="1" i="1" kern="1200" smtClean="0">
                      <a:latin typeface="Cambria Math" panose="02040503050406030204" pitchFamily="18" charset="0"/>
                      <a:ea typeface="Cambria Math" panose="02040503050406030204" pitchFamily="18" charset="0"/>
                    </a:rPr>
                    <m:t>×</m:t>
                  </m:r>
                  <m:r>
                    <a:rPr lang="en-US" altLang="zh-CN" sz="1500" b="1" i="1" kern="1200" smtClean="0">
                      <a:latin typeface="Cambria Math" panose="02040503050406030204" pitchFamily="18" charset="0"/>
                      <a:ea typeface="Cambria Math" panose="02040503050406030204" pitchFamily="18" charset="0"/>
                    </a:rPr>
                    <m:t>𝒏</m:t>
                  </m:r>
                </m:sub>
              </m:sSub>
            </m:oMath>
          </a14:m>
          <a:r>
            <a:rPr lang="en-US" sz="1500" kern="1200" dirty="0">
              <a:latin typeface="Arial" panose="020B0604020202020204" pitchFamily="34" charset="0"/>
              <a:cs typeface="Arial" panose="020B0604020202020204" pitchFamily="34" charset="0"/>
            </a:rPr>
            <a:t> by averaging out columns.</a:t>
          </a:r>
        </a:p>
      </dsp:txBody>
      <dsp:txXfrm>
        <a:off x="38314" y="281414"/>
        <a:ext cx="1767216" cy="1034580"/>
      </dsp:txXfrm>
    </dsp:sp>
    <dsp:sp modelId="{14438BF2-FF8B-4E4A-9AEA-83BA5FE37160}">
      <dsp:nvSpPr>
        <dsp:cNvPr id="0" name=""/>
        <dsp:cNvSpPr/>
      </dsp:nvSpPr>
      <dsp:spPr>
        <a:xfrm>
          <a:off x="1998898" y="571587"/>
          <a:ext cx="388297" cy="45423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2"/>
            </a:solidFill>
          </a:endParaRPr>
        </a:p>
      </dsp:txBody>
      <dsp:txXfrm>
        <a:off x="1998898" y="662434"/>
        <a:ext cx="271808" cy="272540"/>
      </dsp:txXfrm>
    </dsp:sp>
    <dsp:sp modelId="{BC3DFAC0-6E8F-4CDC-A5FF-A4145FB01653}">
      <dsp:nvSpPr>
        <dsp:cNvPr id="0" name=""/>
        <dsp:cNvSpPr/>
      </dsp:nvSpPr>
      <dsp:spPr>
        <a:xfrm>
          <a:off x="2570354" y="249227"/>
          <a:ext cx="1831590" cy="109895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Compute a covariance matrix </a:t>
          </a:r>
          <a14:m xmlns:a14="http://schemas.microsoft.com/office/drawing/2010/main">
            <m:oMath xmlns:m="http://schemas.openxmlformats.org/officeDocument/2006/math">
              <m:sSub>
                <m:sSubPr>
                  <m:ctrlPr>
                    <a:rPr lang="en-US" altLang="zh-CN" sz="1500" b="1" i="1" kern="1200" smtClean="0">
                      <a:latin typeface="Cambria Math" panose="02040503050406030204" pitchFamily="18" charset="0"/>
                    </a:rPr>
                  </m:ctrlPr>
                </m:sSubPr>
                <m:e>
                  <m:r>
                    <a:rPr lang="en-US" altLang="zh-CN" sz="1500" b="1" i="1" kern="1200" smtClean="0">
                      <a:latin typeface="Cambria Math" panose="02040503050406030204" pitchFamily="18" charset="0"/>
                    </a:rPr>
                    <m:t>𝑪</m:t>
                  </m:r>
                </m:e>
                <m:sub>
                  <m:r>
                    <a:rPr lang="en-US" altLang="zh-CN" sz="1500" b="1" i="1" kern="1200" smtClean="0">
                      <a:latin typeface="Cambria Math" panose="02040503050406030204" pitchFamily="18" charset="0"/>
                    </a:rPr>
                    <m:t>𝒏</m:t>
                  </m:r>
                  <m:r>
                    <a:rPr lang="en-US" altLang="zh-CN" sz="1500" b="1" i="1" kern="1200" smtClean="0">
                      <a:latin typeface="Cambria Math" panose="02040503050406030204" pitchFamily="18" charset="0"/>
                      <a:ea typeface="Cambria Math" panose="02040503050406030204" pitchFamily="18" charset="0"/>
                    </a:rPr>
                    <m:t>×</m:t>
                  </m:r>
                  <m:r>
                    <a:rPr lang="en-US" altLang="zh-CN" sz="1500" b="1" i="1" kern="1200" smtClean="0">
                      <a:latin typeface="Cambria Math" panose="02040503050406030204" pitchFamily="18" charset="0"/>
                      <a:ea typeface="Cambria Math" panose="02040503050406030204" pitchFamily="18" charset="0"/>
                    </a:rPr>
                    <m:t>𝒏</m:t>
                  </m:r>
                </m:sub>
              </m:sSub>
            </m:oMath>
          </a14:m>
          <a:r>
            <a:rPr lang="en-US" sz="1500" kern="1200" dirty="0">
              <a:latin typeface="Arial" panose="020B0604020202020204" pitchFamily="34" charset="0"/>
              <a:cs typeface="Arial" panose="020B0604020202020204" pitchFamily="34" charset="0"/>
            </a:rPr>
            <a:t>.</a:t>
          </a:r>
        </a:p>
      </dsp:txBody>
      <dsp:txXfrm>
        <a:off x="2602541" y="281414"/>
        <a:ext cx="1767216" cy="1034580"/>
      </dsp:txXfrm>
    </dsp:sp>
    <dsp:sp modelId="{A16C1BDC-78BF-4E41-9891-B61DE87ADBD9}">
      <dsp:nvSpPr>
        <dsp:cNvPr id="0" name=""/>
        <dsp:cNvSpPr/>
      </dsp:nvSpPr>
      <dsp:spPr>
        <a:xfrm>
          <a:off x="4563125" y="571587"/>
          <a:ext cx="388297" cy="45423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2"/>
            </a:solidFill>
          </a:endParaRPr>
        </a:p>
      </dsp:txBody>
      <dsp:txXfrm>
        <a:off x="4563125" y="662434"/>
        <a:ext cx="271808" cy="272540"/>
      </dsp:txXfrm>
    </dsp:sp>
    <dsp:sp modelId="{821DFFE8-C7D3-489A-91EF-7AEC2E0EE3A9}">
      <dsp:nvSpPr>
        <dsp:cNvPr id="0" name=""/>
        <dsp:cNvSpPr/>
      </dsp:nvSpPr>
      <dsp:spPr>
        <a:xfrm>
          <a:off x="5134581" y="249227"/>
          <a:ext cx="1831590" cy="109895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 Compute </a:t>
          </a:r>
          <a:r>
            <a:rPr lang="en-US" sz="1500" i="1" kern="1200" dirty="0">
              <a:latin typeface="Arial" panose="020B0604020202020204" pitchFamily="34" charset="0"/>
              <a:cs typeface="Arial" panose="020B0604020202020204" pitchFamily="34" charset="0"/>
            </a:rPr>
            <a:t>n</a:t>
          </a:r>
          <a:r>
            <a:rPr lang="en-US" sz="1500" kern="1200" dirty="0">
              <a:latin typeface="Arial" panose="020B0604020202020204" pitchFamily="34" charset="0"/>
              <a:cs typeface="Arial" panose="020B0604020202020204" pitchFamily="34" charset="0"/>
            </a:rPr>
            <a:t> eigenvalues and </a:t>
          </a:r>
          <a:r>
            <a:rPr lang="en-US" sz="1500" kern="1200" dirty="0">
              <a:solidFill>
                <a:schemeClr val="bg1"/>
              </a:solidFill>
              <a:latin typeface="Arial" panose="020B0604020202020204" pitchFamily="34" charset="0"/>
              <a:cs typeface="Arial" panose="020B0604020202020204" pitchFamily="34" charset="0"/>
            </a:rPr>
            <a:t>the </a:t>
          </a:r>
          <a:r>
            <a:rPr lang="en-US" sz="1500" kern="1200" dirty="0">
              <a:latin typeface="Arial" panose="020B0604020202020204" pitchFamily="34" charset="0"/>
              <a:cs typeface="Arial" panose="020B0604020202020204" pitchFamily="34" charset="0"/>
            </a:rPr>
            <a:t>corresponding eigenvectors.</a:t>
          </a:r>
        </a:p>
      </dsp:txBody>
      <dsp:txXfrm>
        <a:off x="5166768" y="281414"/>
        <a:ext cx="1767216" cy="1034580"/>
      </dsp:txXfrm>
    </dsp:sp>
    <dsp:sp modelId="{D5F78248-D0B6-4812-8F88-C8453DAA1613}">
      <dsp:nvSpPr>
        <dsp:cNvPr id="0" name=""/>
        <dsp:cNvSpPr/>
      </dsp:nvSpPr>
      <dsp:spPr>
        <a:xfrm rot="5400000">
          <a:off x="5856228" y="1476392"/>
          <a:ext cx="388297" cy="45423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2"/>
            </a:solidFill>
          </a:endParaRPr>
        </a:p>
      </dsp:txBody>
      <dsp:txXfrm rot="-5400000">
        <a:off x="5914107" y="1509361"/>
        <a:ext cx="272540" cy="271808"/>
      </dsp:txXfrm>
    </dsp:sp>
    <dsp:sp modelId="{1D416325-F09A-4B82-BC61-D4748BE38EBC}">
      <dsp:nvSpPr>
        <dsp:cNvPr id="0" name=""/>
        <dsp:cNvSpPr/>
      </dsp:nvSpPr>
      <dsp:spPr>
        <a:xfrm>
          <a:off x="5134581" y="2080817"/>
          <a:ext cx="1831590" cy="109895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Sort eigenvalues in descending order and select </a:t>
          </a:r>
          <a:r>
            <a:rPr lang="en-US" sz="1500" kern="1200" dirty="0">
              <a:solidFill>
                <a:schemeClr val="bg1"/>
              </a:solidFill>
              <a:latin typeface="Arial" panose="020B0604020202020204" pitchFamily="34" charset="0"/>
              <a:cs typeface="Arial" panose="020B0604020202020204" pitchFamily="34" charset="0"/>
            </a:rPr>
            <a:t>the </a:t>
          </a:r>
          <a:r>
            <a:rPr lang="en-US" sz="1500" kern="1200" dirty="0">
              <a:latin typeface="Arial" panose="020B0604020202020204" pitchFamily="34" charset="0"/>
              <a:cs typeface="Arial" panose="020B0604020202020204" pitchFamily="34" charset="0"/>
            </a:rPr>
            <a:t>top </a:t>
          </a:r>
          <a:r>
            <a:rPr lang="en-US" sz="1500" i="1" kern="1200" dirty="0">
              <a:latin typeface="Arial" panose="020B0604020202020204" pitchFamily="34" charset="0"/>
              <a:cs typeface="Arial" panose="020B0604020202020204" pitchFamily="34" charset="0"/>
            </a:rPr>
            <a:t>k</a:t>
          </a:r>
          <a:r>
            <a:rPr lang="en-US" sz="1500" kern="1200" dirty="0">
              <a:latin typeface="Arial" panose="020B0604020202020204" pitchFamily="34" charset="0"/>
              <a:cs typeface="Arial" panose="020B0604020202020204" pitchFamily="34" charset="0"/>
            </a:rPr>
            <a:t> eigenvalues.</a:t>
          </a:r>
        </a:p>
      </dsp:txBody>
      <dsp:txXfrm>
        <a:off x="5166768" y="2113004"/>
        <a:ext cx="1767216" cy="1034580"/>
      </dsp:txXfrm>
    </dsp:sp>
    <dsp:sp modelId="{E38E1F12-CA3E-4777-A21C-6A9468C2CDE0}">
      <dsp:nvSpPr>
        <dsp:cNvPr id="0" name=""/>
        <dsp:cNvSpPr/>
      </dsp:nvSpPr>
      <dsp:spPr>
        <a:xfrm rot="10800000">
          <a:off x="4585104" y="2403177"/>
          <a:ext cx="388297" cy="45423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2"/>
            </a:solidFill>
          </a:endParaRPr>
        </a:p>
      </dsp:txBody>
      <dsp:txXfrm rot="10800000">
        <a:off x="4701593" y="2494024"/>
        <a:ext cx="271808" cy="272540"/>
      </dsp:txXfrm>
    </dsp:sp>
    <dsp:sp modelId="{AB02B85F-CA36-4509-971A-9954549DE87D}">
      <dsp:nvSpPr>
        <dsp:cNvPr id="0" name=""/>
        <dsp:cNvSpPr/>
      </dsp:nvSpPr>
      <dsp:spPr>
        <a:xfrm>
          <a:off x="2570354" y="2080817"/>
          <a:ext cx="1831590" cy="109895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Construct a transformation matrix </a:t>
          </a:r>
          <a14:m xmlns:a14="http://schemas.microsoft.com/office/drawing/2010/main">
            <m:oMath xmlns:m="http://schemas.openxmlformats.org/officeDocument/2006/math">
              <m:sSubSup>
                <m:sSubSupPr>
                  <m:ctrlPr>
                    <a:rPr lang="en-US" altLang="zh-CN" sz="1500" b="1" i="1" kern="1200" smtClean="0">
                      <a:latin typeface="Cambria Math" panose="02040503050406030204" pitchFamily="18" charset="0"/>
                    </a:rPr>
                  </m:ctrlPr>
                </m:sSubSupPr>
                <m:e>
                  <m:r>
                    <a:rPr lang="en-US" altLang="zh-CN" sz="1500" b="1" i="1" kern="1200" smtClean="0">
                      <a:latin typeface="Cambria Math" panose="02040503050406030204" pitchFamily="18" charset="0"/>
                    </a:rPr>
                    <m:t>𝑪</m:t>
                  </m:r>
                </m:e>
                <m:sub>
                  <m:r>
                    <a:rPr lang="en-US" altLang="zh-CN" sz="1500" b="1" i="1" kern="1200" smtClean="0">
                      <a:latin typeface="Cambria Math" panose="02040503050406030204" pitchFamily="18" charset="0"/>
                    </a:rPr>
                    <m:t>𝒏</m:t>
                  </m:r>
                  <m:r>
                    <a:rPr lang="en-US" altLang="zh-CN" sz="1500" b="1" i="1" kern="1200" smtClean="0">
                      <a:latin typeface="Cambria Math" panose="02040503050406030204" pitchFamily="18" charset="0"/>
                      <a:ea typeface="Cambria Math" panose="02040503050406030204" pitchFamily="18" charset="0"/>
                    </a:rPr>
                    <m:t>×</m:t>
                  </m:r>
                  <m:r>
                    <a:rPr lang="en-US" altLang="zh-CN" sz="1500" b="1" i="1" kern="1200" smtClean="0">
                      <a:latin typeface="Cambria Math" panose="02040503050406030204" pitchFamily="18" charset="0"/>
                      <a:ea typeface="Cambria Math" panose="02040503050406030204" pitchFamily="18" charset="0"/>
                    </a:rPr>
                    <m:t>𝒌</m:t>
                  </m:r>
                </m:sub>
                <m:sup>
                  <m:r>
                    <a:rPr lang="en-US" altLang="zh-CN" sz="1500" b="1" i="1" kern="1200" smtClean="0">
                      <a:latin typeface="Cambria Math" panose="02040503050406030204" pitchFamily="18" charset="0"/>
                    </a:rPr>
                    <m:t>′</m:t>
                  </m:r>
                </m:sup>
              </m:sSubSup>
            </m:oMath>
          </a14:m>
          <a:r>
            <a:rPr lang="en-US" sz="1500" kern="1200" dirty="0">
              <a:latin typeface="Arial" panose="020B0604020202020204" pitchFamily="34" charset="0"/>
              <a:cs typeface="Arial" panose="020B0604020202020204" pitchFamily="34" charset="0"/>
            </a:rPr>
            <a:t> with </a:t>
          </a:r>
          <a:r>
            <a:rPr lang="en-US" sz="1500" i="1" kern="1200" dirty="0">
              <a:latin typeface="Arial" panose="020B0604020202020204" pitchFamily="34" charset="0"/>
              <a:cs typeface="Arial" panose="020B0604020202020204" pitchFamily="34" charset="0"/>
            </a:rPr>
            <a:t>k</a:t>
          </a:r>
          <a:r>
            <a:rPr lang="en-US" sz="1500" kern="1200" dirty="0">
              <a:latin typeface="Arial" panose="020B0604020202020204" pitchFamily="34" charset="0"/>
              <a:cs typeface="Arial" panose="020B0604020202020204" pitchFamily="34" charset="0"/>
            </a:rPr>
            <a:t> eigenvectors.</a:t>
          </a:r>
        </a:p>
      </dsp:txBody>
      <dsp:txXfrm>
        <a:off x="2602541" y="2113004"/>
        <a:ext cx="1767216" cy="1034580"/>
      </dsp:txXfrm>
    </dsp:sp>
    <dsp:sp modelId="{3125E615-1EC6-4D5A-85D8-DE17431A7E70}">
      <dsp:nvSpPr>
        <dsp:cNvPr id="0" name=""/>
        <dsp:cNvSpPr/>
      </dsp:nvSpPr>
      <dsp:spPr>
        <a:xfrm rot="10800000">
          <a:off x="2020877" y="2403177"/>
          <a:ext cx="388297" cy="454234"/>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2"/>
            </a:solidFill>
          </a:endParaRPr>
        </a:p>
      </dsp:txBody>
      <dsp:txXfrm rot="10800000">
        <a:off x="2137366" y="2494024"/>
        <a:ext cx="271808" cy="272540"/>
      </dsp:txXfrm>
    </dsp:sp>
    <dsp:sp modelId="{F03C6281-0EE9-44C9-BC53-8046CAD4A0D6}">
      <dsp:nvSpPr>
        <dsp:cNvPr id="0" name=""/>
        <dsp:cNvSpPr/>
      </dsp:nvSpPr>
      <dsp:spPr>
        <a:xfrm>
          <a:off x="6127" y="2080817"/>
          <a:ext cx="1831590" cy="109895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Obtain a new dimension-reduced dataset </a:t>
          </a:r>
          <a14:m xmlns:a14="http://schemas.microsoft.com/office/drawing/2010/main">
            <m:oMath xmlns:m="http://schemas.openxmlformats.org/officeDocument/2006/math">
              <m:sSubSup>
                <m:sSubSupPr>
                  <m:ctrlPr>
                    <a:rPr lang="en-US" altLang="zh-CN" sz="1500" b="1" i="1" kern="1200" smtClean="0">
                      <a:latin typeface="Cambria Math" panose="02040503050406030204" pitchFamily="18" charset="0"/>
                    </a:rPr>
                  </m:ctrlPr>
                </m:sSubSupPr>
                <m:e>
                  <m:r>
                    <a:rPr lang="en-US" altLang="zh-CN" sz="1500" b="1" i="1" kern="1200" smtClean="0">
                      <a:latin typeface="Cambria Math" panose="02040503050406030204" pitchFamily="18" charset="0"/>
                    </a:rPr>
                    <m:t>𝑿</m:t>
                  </m:r>
                </m:e>
                <m:sub>
                  <m:r>
                    <a:rPr lang="en-US" altLang="zh-CN" sz="1500" b="1" i="1" kern="1200" smtClean="0">
                      <a:latin typeface="Cambria Math" panose="02040503050406030204" pitchFamily="18" charset="0"/>
                    </a:rPr>
                    <m:t>𝒏</m:t>
                  </m:r>
                  <m:r>
                    <a:rPr lang="en-US" altLang="zh-CN" sz="1500" b="1" i="1" kern="1200" smtClean="0">
                      <a:latin typeface="Cambria Math" panose="02040503050406030204" pitchFamily="18" charset="0"/>
                      <a:ea typeface="Cambria Math" panose="02040503050406030204" pitchFamily="18" charset="0"/>
                    </a:rPr>
                    <m:t>×</m:t>
                  </m:r>
                  <m:r>
                    <a:rPr lang="en-US" altLang="zh-CN" sz="1500" b="1" i="1" kern="1200" smtClean="0">
                      <a:latin typeface="Cambria Math" panose="02040503050406030204" pitchFamily="18" charset="0"/>
                      <a:ea typeface="Cambria Math" panose="02040503050406030204" pitchFamily="18" charset="0"/>
                    </a:rPr>
                    <m:t>𝒌</m:t>
                  </m:r>
                </m:sub>
                <m:sup>
                  <m:r>
                    <a:rPr lang="en-US" altLang="zh-CN" sz="1500" b="1" i="1" kern="1200" smtClean="0">
                      <a:latin typeface="Cambria Math" panose="02040503050406030204" pitchFamily="18" charset="0"/>
                    </a:rPr>
                    <m:t>′</m:t>
                  </m:r>
                </m:sup>
              </m:sSubSup>
              <m:r>
                <a:rPr lang="en-US" altLang="zh-CN" sz="1500" b="1" i="1" kern="1200" smtClean="0">
                  <a:latin typeface="Cambria Math" panose="02040503050406030204" pitchFamily="18" charset="0"/>
                </a:rPr>
                <m:t>=</m:t>
              </m:r>
              <m:r>
                <a:rPr lang="en-US" altLang="zh-CN" sz="1500" b="1" i="1" kern="1200" smtClean="0">
                  <a:latin typeface="Cambria Math" panose="02040503050406030204" pitchFamily="18" charset="0"/>
                </a:rPr>
                <m:t>𝑿</m:t>
              </m:r>
              <m:sSup>
                <m:sSupPr>
                  <m:ctrlPr>
                    <a:rPr lang="en-US" altLang="zh-CN" sz="1500" b="1" i="1" kern="1200" smtClean="0">
                      <a:latin typeface="Cambria Math" panose="02040503050406030204" pitchFamily="18" charset="0"/>
                    </a:rPr>
                  </m:ctrlPr>
                </m:sSupPr>
                <m:e>
                  <m:r>
                    <a:rPr lang="en-US" altLang="zh-CN" sz="1500" b="1" i="1" kern="1200" smtClean="0">
                      <a:latin typeface="Cambria Math" panose="02040503050406030204" pitchFamily="18" charset="0"/>
                    </a:rPr>
                    <m:t>𝑪</m:t>
                  </m:r>
                </m:e>
                <m:sup>
                  <m:r>
                    <a:rPr lang="en-US" altLang="zh-CN" sz="1500" b="1" i="1" kern="1200" smtClean="0">
                      <a:latin typeface="Cambria Math" panose="02040503050406030204" pitchFamily="18" charset="0"/>
                    </a:rPr>
                    <m:t>′</m:t>
                  </m:r>
                </m:sup>
              </m:sSup>
            </m:oMath>
          </a14:m>
          <a:r>
            <a:rPr lang="en-US" sz="1500" kern="1200" dirty="0">
              <a:latin typeface="Arial" panose="020B0604020202020204" pitchFamily="34" charset="0"/>
              <a:cs typeface="Arial" panose="020B0604020202020204" pitchFamily="34" charset="0"/>
            </a:rPr>
            <a:t>.</a:t>
          </a:r>
        </a:p>
      </dsp:txBody>
      <dsp:txXfrm>
        <a:off x="38314" y="2113004"/>
        <a:ext cx="1767216" cy="10345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588F65-4863-40E8-B262-4833E11460AF}" type="datetimeFigureOut">
              <a:rPr lang="zh-CN" altLang="en-US" smtClean="0">
                <a:latin typeface="Arial" panose="020B0604020202020204" pitchFamily="34" charset="0"/>
              </a:rPr>
              <a:t>2020/11/21</a:t>
            </a:fld>
            <a:endParaRPr lang="zh-CN" altLang="en-US">
              <a:latin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dirty="0">
                <a:latin typeface="Arial" panose="020B0604020202020204" pitchFamily="34" charset="0"/>
              </a:rPr>
              <a:t>Huawei Confidential</a:t>
            </a:r>
            <a:endParaRPr lang="zh-CN" altLang="en-US" dirty="0">
              <a:latin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83C1F-AF04-47AC-ADB1-8A15ADFC75DF}" type="slidenum">
              <a:rPr lang="zh-CN" altLang="en-US" smtClean="0">
                <a:latin typeface="Arial" panose="020B0604020202020204" pitchFamily="34" charset="0"/>
              </a:rPr>
              <a:t>‹#›</a:t>
            </a:fld>
            <a:endParaRPr lang="zh-CN" altLang="en-US">
              <a:latin typeface="Arial" panose="020B0604020202020204" pitchFamily="34" charset="0"/>
            </a:endParaRPr>
          </a:p>
        </p:txBody>
      </p:sp>
    </p:spTree>
    <p:extLst>
      <p:ext uri="{BB962C8B-B14F-4D97-AF65-F5344CB8AC3E}">
        <p14:creationId xmlns:p14="http://schemas.microsoft.com/office/powerpoint/2010/main" val="3073074959"/>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457200" y="131989"/>
            <a:ext cx="2971800" cy="458788"/>
          </a:xfrm>
          <a:prstGeom prst="rect">
            <a:avLst/>
          </a:prstGeom>
        </p:spPr>
        <p:txBody>
          <a:bodyPr vert="horz" lIns="91440" tIns="45720" rIns="91440" bIns="45720" rtlCol="0" anchor="ctr"/>
          <a:lstStyle>
            <a:lvl1pPr algn="l">
              <a:defRPr sz="1200"/>
            </a:lvl1p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
        <p:nvSpPr>
          <p:cNvPr id="4" name="幻灯片图像占位符 3"/>
          <p:cNvSpPr>
            <a:spLocks noGrp="1" noRot="1" noChangeAspect="1"/>
          </p:cNvSpPr>
          <p:nvPr>
            <p:ph type="sldImg" idx="2"/>
          </p:nvPr>
        </p:nvSpPr>
        <p:spPr>
          <a:xfrm>
            <a:off x="448200" y="745200"/>
            <a:ext cx="5961600" cy="3353400"/>
          </a:xfrm>
          <a:prstGeom prst="rect">
            <a:avLst/>
          </a:prstGeom>
          <a:noFill/>
          <a:ln w="12700">
            <a:solidFill>
              <a:prstClr val="black"/>
            </a:solidFill>
          </a:ln>
        </p:spPr>
        <p:txBody>
          <a:bodyPr vert="horz" lIns="91440" tIns="45720" rIns="91440" bIns="45720" rtlCol="0" anchor="ctr"/>
          <a:lstStyle/>
          <a:p>
            <a:endParaRPr lang="zh-CN" altLang="en-US">
              <a:latin typeface="Arial" panose="020B0604020202020204" pitchFamily="34" charset="0"/>
            </a:endParaRPr>
          </a:p>
        </p:txBody>
      </p:sp>
      <p:sp>
        <p:nvSpPr>
          <p:cNvPr id="5" name="备注占位符 4"/>
          <p:cNvSpPr>
            <a:spLocks noGrp="1"/>
          </p:cNvSpPr>
          <p:nvPr>
            <p:ph type="body" sz="quarter" idx="3"/>
          </p:nvPr>
        </p:nvSpPr>
        <p:spPr>
          <a:xfrm>
            <a:off x="448200" y="4253023"/>
            <a:ext cx="5961600" cy="4136998"/>
          </a:xfrm>
          <a:prstGeom prst="rect">
            <a:avLst/>
          </a:prstGeom>
        </p:spPr>
        <p:txBody>
          <a:bodyPr vert="horz" lIns="91440" tIns="45720" rIns="91440" bIns="45720" rtlCol="0"/>
          <a:lstStyle/>
          <a:p>
            <a:pPr marL="171450" marR="0" lvl="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a:pPr>
            <a:r>
              <a:rPr kumimoji="0" lang="en-US" altLang="zh-CN" sz="1100" b="0" i="0" u="none" strike="noStrike" kern="1200" cap="none" spc="0" normalizeH="0" baseline="0" noProof="0" dirty="0">
                <a:ln>
                  <a:noFill/>
                </a:ln>
                <a:solidFill>
                  <a:prstClr val="black"/>
                </a:solidFill>
                <a:effectLst/>
                <a:uLnTx/>
                <a:uFillTx/>
                <a:latin typeface="+mn-lt"/>
                <a:ea typeface="+mn-ea"/>
                <a:cs typeface="Arial" pitchFamily="34" charset="0"/>
              </a:rPr>
              <a:t>XXXX</a:t>
            </a:r>
          </a:p>
          <a:p>
            <a:pPr marL="628650" marR="0" lvl="1"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p"/>
              <a:tabLst/>
              <a:defRPr/>
            </a:pP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Arial" pitchFamily="34" charset="0"/>
              </a:rPr>
              <a:t>XXXX</a:t>
            </a:r>
          </a:p>
          <a:p>
            <a:pPr marL="1143000" marR="0" lvl="2"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Arial" pitchFamily="34" charset="0"/>
              </a:rPr>
              <a:t>XXXX</a:t>
            </a:r>
            <a:endParaRPr kumimoji="0" lang="zh-CN" altLang="en-US" sz="1100" b="0" i="0" u="none" strike="noStrike" kern="1200" cap="none" spc="0" normalizeH="0" baseline="0" noProof="0" dirty="0">
              <a:ln>
                <a:noFill/>
              </a:ln>
              <a:solidFill>
                <a:prstClr val="black"/>
              </a:solidFill>
              <a:effectLst/>
              <a:uLnTx/>
              <a:uFillTx/>
              <a:latin typeface="微软雅黑"/>
              <a:ea typeface="微软雅黑"/>
              <a:cs typeface="Arial" pitchFamily="34" charset="0"/>
            </a:endParaRPr>
          </a:p>
        </p:txBody>
      </p:sp>
      <p:sp>
        <p:nvSpPr>
          <p:cNvPr id="8" name="Rectangle 69"/>
          <p:cNvSpPr>
            <a:spLocks noChangeArrowheads="1"/>
          </p:cNvSpPr>
          <p:nvPr/>
        </p:nvSpPr>
        <p:spPr bwMode="auto">
          <a:xfrm>
            <a:off x="1757210" y="8652011"/>
            <a:ext cx="1522716" cy="265552"/>
          </a:xfrm>
          <a:prstGeom prst="rect">
            <a:avLst/>
          </a:prstGeom>
          <a:noFill/>
          <a:ln w="9525" algn="ctr">
            <a:noFill/>
            <a:miter lim="800000"/>
            <a:headEnd/>
            <a:tailEnd/>
          </a:ln>
          <a:effectLst/>
        </p:spPr>
        <p:txBody>
          <a:bodyPr wrap="none" lIns="80101" tIns="40052" rIns="80101" bIns="40052" anchor="ctr">
            <a:spAutoFit/>
          </a:bodyPr>
          <a:lstStyle/>
          <a:p>
            <a:pPr>
              <a:defRPr/>
            </a:pPr>
            <a:r>
              <a:rPr lang="en-US" altLang="zh-CN" sz="1200" dirty="0">
                <a:latin typeface="Arial" panose="020B0604020202020204" pitchFamily="34" charset="0"/>
              </a:rPr>
              <a:t>Huawei Confidential</a:t>
            </a:r>
            <a:endParaRPr lang="zh-CN" altLang="en-US" sz="1200" dirty="0">
              <a:latin typeface="Arial" panose="020B0604020202020204" pitchFamily="34" charset="0"/>
            </a:endParaRPr>
          </a:p>
        </p:txBody>
      </p:sp>
    </p:spTree>
    <p:extLst>
      <p:ext uri="{BB962C8B-B14F-4D97-AF65-F5344CB8AC3E}">
        <p14:creationId xmlns:p14="http://schemas.microsoft.com/office/powerpoint/2010/main" val="836565377"/>
      </p:ext>
    </p:extLst>
  </p:cSld>
  <p:clrMap bg1="lt1" tx1="dk1" bg2="lt2" tx2="dk2" accent1="accent1" accent2="accent2" accent3="accent3" accent4="accent4" accent5="accent5" accent6="accent6" hlink="hlink" folHlink="folHlink"/>
  <p:hf sldNum="0" dt="0"/>
  <p:notesStyle>
    <a:lvl1pPr marL="171450" marR="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l"/>
      <a:tabLst/>
      <a:defRPr kumimoji="0" lang="en-US" altLang="zh-CN" sz="1100" b="0" i="0" u="none" strike="noStrike" kern="1200" cap="none" spc="0" normalizeH="0" baseline="0" noProof="0" dirty="0" smtClean="0">
        <a:ln>
          <a:noFill/>
        </a:ln>
        <a:solidFill>
          <a:prstClr val="black"/>
        </a:solidFill>
        <a:effectLst/>
        <a:uLnTx/>
        <a:uFillTx/>
        <a:latin typeface="微软雅黑"/>
        <a:ea typeface="微软雅黑"/>
        <a:cs typeface="+mn-cs"/>
      </a:defRPr>
    </a:lvl1pPr>
    <a:lvl2pPr marL="628650" marR="0" indent="-171450" algn="l" defTabSz="914400" rtl="0" eaLnBrk="1" fontAlgn="auto" latinLnBrk="0" hangingPunct="1">
      <a:lnSpc>
        <a:spcPct val="130000"/>
      </a:lnSpc>
      <a:spcBef>
        <a:spcPts val="0"/>
      </a:spcBef>
      <a:spcAft>
        <a:spcPts val="0"/>
      </a:spcAft>
      <a:buClrTx/>
      <a:buSzPct val="60000"/>
      <a:buFont typeface="Wingdings" panose="05000000000000000000" pitchFamily="2" charset="2"/>
      <a:buChar char="p"/>
      <a:tabLst/>
      <a:defRPr kumimoji="0" lang="en-US" altLang="zh-CN" sz="1100" b="0" i="0" u="none" strike="noStrike" kern="1200" cap="none" spc="0" normalizeH="0" baseline="0" noProof="0" dirty="0" smtClean="0">
        <a:ln>
          <a:noFill/>
        </a:ln>
        <a:solidFill>
          <a:prstClr val="black"/>
        </a:solidFill>
        <a:effectLst/>
        <a:uLnTx/>
        <a:uFillTx/>
        <a:latin typeface="微软雅黑"/>
        <a:ea typeface="微软雅黑"/>
        <a:cs typeface="+mn-cs"/>
      </a:defRPr>
    </a:lvl2pPr>
    <a:lvl3pPr marL="1143000" marR="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kumimoji="0" lang="zh-CN" altLang="en-US" sz="1100" b="0" i="0" u="none" strike="noStrike" kern="1200" cap="none" spc="0" normalizeH="0" baseline="0" noProof="0" dirty="0">
        <a:ln>
          <a:noFill/>
        </a:ln>
        <a:solidFill>
          <a:prstClr val="black"/>
        </a:solidFill>
        <a:effectLst/>
        <a:uLnTx/>
        <a:uFillTx/>
        <a:latin typeface="微软雅黑"/>
        <a:ea typeface="微软雅黑"/>
        <a:cs typeface="+mn-cs"/>
      </a:defRPr>
    </a:lvl3pPr>
    <a:lvl4pPr marL="1371600" algn="l" defTabSz="914400" rtl="0" eaLnBrk="1" latinLnBrk="0" hangingPunct="1">
      <a:lnSpc>
        <a:spcPct val="130000"/>
      </a:lnSpc>
      <a:defRPr sz="1100" kern="1200">
        <a:solidFill>
          <a:schemeClr val="tx1"/>
        </a:solidFill>
        <a:latin typeface="+mn-lt"/>
        <a:ea typeface="+mn-ea"/>
        <a:cs typeface="+mn-cs"/>
      </a:defRPr>
    </a:lvl4pPr>
    <a:lvl5pPr marL="1828800" algn="l" defTabSz="914400" rtl="0" eaLnBrk="1" latinLnBrk="0" hangingPunct="1">
      <a:lnSpc>
        <a:spcPct val="130000"/>
      </a:lnSpc>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3" pos="4044" userDrawn="1">
          <p15:clr>
            <a:srgbClr val="F26B43"/>
          </p15:clr>
        </p15:guide>
        <p15:guide id="4" orient="horz" pos="459" userDrawn="1">
          <p15:clr>
            <a:srgbClr val="F26B43"/>
          </p15:clr>
        </p15:guide>
        <p15:guide id="6" orient="horz" pos="2614" userDrawn="1">
          <p15:clr>
            <a:srgbClr val="5ACBF0"/>
          </p15:clr>
        </p15:guide>
        <p15:guide id="7" orient="horz" pos="2682" userDrawn="1">
          <p15:clr>
            <a:srgbClr val="5ACBF0"/>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11764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90927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60767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828941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marL="0" indent="0">
              <a:buNone/>
            </a:pPr>
            <a:endParaRPr lang="zh-CN" altLang="en-US" dirty="0">
              <a:latin typeface="Arial" panose="020B0604020202020204" pitchFamily="34" charset="0"/>
            </a:endParaRPr>
          </a:p>
        </p:txBody>
      </p:sp>
      <p:sp>
        <p:nvSpPr>
          <p:cNvPr id="7" name="幻灯片图像占位符 6"/>
          <p:cNvSpPr>
            <a:spLocks noGrp="1" noRot="1" noChangeAspect="1"/>
          </p:cNvSpPr>
          <p:nvPr>
            <p:ph type="sldImg"/>
          </p:nvPr>
        </p:nvSpPr>
        <p:spPr>
          <a:xfrm>
            <a:off x="447675" y="744538"/>
            <a:ext cx="5962650" cy="3354387"/>
          </a:xfrm>
        </p:spPr>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50894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67639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37908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7797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37322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9515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73835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83291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52246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13689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02985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85004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课程标题">
    <p:spTree>
      <p:nvGrpSpPr>
        <p:cNvPr id="1" name=""/>
        <p:cNvGrpSpPr/>
        <p:nvPr/>
      </p:nvGrpSpPr>
      <p:grpSpPr>
        <a:xfrm>
          <a:off x="0" y="0"/>
          <a:ext cx="0" cy="0"/>
          <a:chOff x="0" y="0"/>
          <a:chExt cx="0" cy="0"/>
        </a:xfrm>
      </p:grpSpPr>
      <p:sp>
        <p:nvSpPr>
          <p:cNvPr id="7" name="ïṧḷïḓê-Freeform: Shape 27">
            <a:extLst>
              <a:ext uri="{FF2B5EF4-FFF2-40B4-BE49-F238E27FC236}">
                <a16:creationId xmlns:a16="http://schemas.microsoft.com/office/drawing/2014/main" id="{B06713DB-1CD7-4E68-AF39-F19D314F4263}"/>
              </a:ext>
            </a:extLst>
          </p:cNvPr>
          <p:cNvSpPr>
            <a:spLocks/>
          </p:cNvSpPr>
          <p:nvPr userDrawn="1"/>
        </p:nvSpPr>
        <p:spPr bwMode="auto">
          <a:xfrm>
            <a:off x="1333499" y="1011899"/>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chemeClr val="bg1">
              <a:lumMod val="95000"/>
            </a:schemeClr>
          </a:solidFill>
          <a:ln>
            <a:noFill/>
          </a:ln>
          <a:effectLst/>
        </p:spPr>
        <p:txBody>
          <a:bodyPr anchor="ctr"/>
          <a:lstStyle/>
          <a:p>
            <a:pPr algn="ctr"/>
            <a:endParaRPr dirty="0">
              <a:latin typeface="Arial" panose="020B0604020202020204" pitchFamily="34" charset="0"/>
              <a:ea typeface="inpin heiti" charset="-122"/>
              <a:cs typeface="inpin heiti" charset="-122"/>
              <a:sym typeface="+mn-lt"/>
            </a:endParaRPr>
          </a:p>
        </p:txBody>
      </p:sp>
      <p:sp>
        <p:nvSpPr>
          <p:cNvPr id="1466372" name="Rectangle 4"/>
          <p:cNvSpPr>
            <a:spLocks noGrp="1" noChangeArrowheads="1"/>
          </p:cNvSpPr>
          <p:nvPr>
            <p:ph type="ctrTitle" sz="quarter" hasCustomPrompt="1"/>
          </p:nvPr>
        </p:nvSpPr>
        <p:spPr>
          <a:xfrm>
            <a:off x="2560108" y="2420941"/>
            <a:ext cx="7071784" cy="1666875"/>
          </a:xfrm>
          <a:prstGeom prst="rect">
            <a:avLst/>
          </a:prstGeom>
        </p:spPr>
        <p:txBody>
          <a:bodyPr anchor="ctr"/>
          <a:lstStyle>
            <a:lvl1pPr algn="ctr">
              <a:defRPr sz="4000" b="1">
                <a:solidFill>
                  <a:srgbClr val="1B94CD"/>
                </a:solidFill>
              </a:defRPr>
            </a:lvl1pPr>
          </a:lstStyle>
          <a:p>
            <a:r>
              <a:rPr lang="zh-CN" altLang="en-US" dirty="0"/>
              <a:t>课程标题</a:t>
            </a:r>
          </a:p>
        </p:txBody>
      </p:sp>
    </p:spTree>
    <p:extLst>
      <p:ext uri="{BB962C8B-B14F-4D97-AF65-F5344CB8AC3E}">
        <p14:creationId xmlns:p14="http://schemas.microsoft.com/office/powerpoint/2010/main" val="28779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谢谢">
    <p:spTree>
      <p:nvGrpSpPr>
        <p:cNvPr id="1" name=""/>
        <p:cNvGrpSpPr/>
        <p:nvPr/>
      </p:nvGrpSpPr>
      <p:grpSpPr>
        <a:xfrm>
          <a:off x="0" y="0"/>
          <a:ext cx="0" cy="0"/>
          <a:chOff x="0" y="0"/>
          <a:chExt cx="0" cy="0"/>
        </a:xfrm>
      </p:grpSpPr>
      <p:sp>
        <p:nvSpPr>
          <p:cNvPr id="2" name="Text Box 7"/>
          <p:cNvSpPr txBox="1">
            <a:spLocks noChangeArrowheads="1"/>
          </p:cNvSpPr>
          <p:nvPr userDrawn="1"/>
        </p:nvSpPr>
        <p:spPr bwMode="auto">
          <a:xfrm>
            <a:off x="4676984" y="3048315"/>
            <a:ext cx="2838039"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b="0" i="0">
                <a:solidFill>
                  <a:srgbClr val="1B94CD"/>
                </a:solidFill>
                <a:latin typeface="Arial" panose="020B0604020202020204" pitchFamily="34" charset="0"/>
                <a:ea typeface="微软雅黑" pitchFamily="34" charset="-122"/>
                <a:cs typeface="Arial" pitchFamily="34" charset="0"/>
              </a:rPr>
              <a:t>Thank You</a:t>
            </a:r>
            <a:endParaRPr lang="en-US" altLang="zh-CN" sz="4400" b="0" i="0" dirty="0">
              <a:solidFill>
                <a:srgbClr val="1B94CD"/>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1723671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关于课程">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关于本课程</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1" name="组合 10"/>
          <p:cNvGrpSpPr>
            <a:grpSpLocks/>
          </p:cNvGrpSpPr>
          <p:nvPr userDrawn="1"/>
        </p:nvGrpSpPr>
        <p:grpSpPr>
          <a:xfrm>
            <a:off x="742950" y="266494"/>
            <a:ext cx="480364" cy="480364"/>
            <a:chOff x="835289" y="554745"/>
            <a:chExt cx="605840" cy="605840"/>
          </a:xfrm>
        </p:grpSpPr>
        <p:sp>
          <p:nvSpPr>
            <p:cNvPr id="12" name="Овал 24">
              <a:extLst>
                <a:ext uri="{FF2B5EF4-FFF2-40B4-BE49-F238E27FC236}">
                  <a16:creationId xmlns:a16="http://schemas.microsoft.com/office/drawing/2014/main" id="{2E5B3197-C44E-44AB-8BBC-69ABAB73453C}"/>
                </a:ext>
              </a:extLst>
            </p:cNvPr>
            <p:cNvSpPr/>
            <p:nvPr/>
          </p:nvSpPr>
          <p:spPr>
            <a:xfrm>
              <a:off x="835289" y="554745"/>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3" name="图形 18" descr="标签">
              <a:extLst>
                <a:ext uri="{FF2B5EF4-FFF2-40B4-BE49-F238E27FC236}">
                  <a16:creationId xmlns:a16="http://schemas.microsoft.com/office/drawing/2014/main" id="{AB8879EE-17FC-4186-A224-EA2E56B3C8E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9609" y="629065"/>
              <a:ext cx="457200" cy="457200"/>
            </a:xfrm>
            <a:prstGeom prst="rect">
              <a:avLst/>
            </a:prstGeom>
          </p:spPr>
        </p:pic>
      </p:grpSp>
    </p:spTree>
    <p:extLst>
      <p:ext uri="{BB962C8B-B14F-4D97-AF65-F5344CB8AC3E}">
        <p14:creationId xmlns:p14="http://schemas.microsoft.com/office/powerpoint/2010/main" val="2631197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标">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课程目标</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8" name="组合 7"/>
          <p:cNvGrpSpPr/>
          <p:nvPr userDrawn="1"/>
        </p:nvGrpSpPr>
        <p:grpSpPr>
          <a:xfrm>
            <a:off x="742950" y="266494"/>
            <a:ext cx="480364" cy="480364"/>
            <a:chOff x="835289" y="563543"/>
            <a:chExt cx="605840" cy="605840"/>
          </a:xfrm>
        </p:grpSpPr>
        <p:sp>
          <p:nvSpPr>
            <p:cNvPr id="9" name="Овал 24">
              <a:extLst>
                <a:ext uri="{FF2B5EF4-FFF2-40B4-BE49-F238E27FC236}">
                  <a16:creationId xmlns:a16="http://schemas.microsoft.com/office/drawing/2014/main" id="{2E5B3197-C44E-44AB-8BBC-69ABAB73453C}"/>
                </a:ext>
              </a:extLst>
            </p:cNvPr>
            <p:cNvSpPr/>
            <p:nvPr/>
          </p:nvSpPr>
          <p:spPr>
            <a:xfrm>
              <a:off x="835289" y="563543"/>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0" name="图形 31" descr="靶心">
              <a:extLst>
                <a:ext uri="{FF2B5EF4-FFF2-40B4-BE49-F238E27FC236}">
                  <a16:creationId xmlns:a16="http://schemas.microsoft.com/office/drawing/2014/main" id="{78EE6124-A4A9-40C0-8A3B-085ACC96465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8435" y="706689"/>
              <a:ext cx="319548" cy="319548"/>
            </a:xfrm>
            <a:prstGeom prst="rect">
              <a:avLst/>
            </a:prstGeom>
          </p:spPr>
        </p:pic>
      </p:grpSp>
    </p:spTree>
    <p:extLst>
      <p:ext uri="{BB962C8B-B14F-4D97-AF65-F5344CB8AC3E}">
        <p14:creationId xmlns:p14="http://schemas.microsoft.com/office/powerpoint/2010/main" val="10089964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目录</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2" name="组合 11"/>
          <p:cNvGrpSpPr>
            <a:grpSpLocks/>
          </p:cNvGrpSpPr>
          <p:nvPr userDrawn="1"/>
        </p:nvGrpSpPr>
        <p:grpSpPr>
          <a:xfrm>
            <a:off x="742950" y="266494"/>
            <a:ext cx="480364" cy="480364"/>
            <a:chOff x="835289" y="572335"/>
            <a:chExt cx="605840" cy="605840"/>
          </a:xfrm>
        </p:grpSpPr>
        <p:sp>
          <p:nvSpPr>
            <p:cNvPr id="13" name="Овал 24">
              <a:extLst>
                <a:ext uri="{FF2B5EF4-FFF2-40B4-BE49-F238E27FC236}">
                  <a16:creationId xmlns:a16="http://schemas.microsoft.com/office/drawing/2014/main" id="{2E5B3197-C44E-44AB-8BBC-69ABAB73453C}"/>
                </a:ext>
              </a:extLst>
            </p:cNvPr>
            <p:cNvSpPr/>
            <p:nvPr/>
          </p:nvSpPr>
          <p:spPr>
            <a:xfrm>
              <a:off x="835289" y="572335"/>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4" name="图形 16" descr="文凭">
              <a:extLst>
                <a:ext uri="{FF2B5EF4-FFF2-40B4-BE49-F238E27FC236}">
                  <a16:creationId xmlns:a16="http://schemas.microsoft.com/office/drawing/2014/main" id="{0F38828D-8D0B-4C89-8FD2-8A3C076B97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4664" y="671710"/>
              <a:ext cx="407091" cy="407091"/>
            </a:xfrm>
            <a:prstGeom prst="rect">
              <a:avLst/>
            </a:prstGeom>
          </p:spPr>
        </p:pic>
      </p:grpSp>
    </p:spTree>
    <p:extLst>
      <p:ext uri="{BB962C8B-B14F-4D97-AF65-F5344CB8AC3E}">
        <p14:creationId xmlns:p14="http://schemas.microsoft.com/office/powerpoint/2010/main" val="4174188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8" name="组合 7"/>
          <p:cNvGrpSpPr/>
          <p:nvPr userDrawn="1"/>
        </p:nvGrpSpPr>
        <p:grpSpPr>
          <a:xfrm>
            <a:off x="742950" y="266494"/>
            <a:ext cx="480364" cy="480364"/>
            <a:chOff x="835289" y="563543"/>
            <a:chExt cx="605840" cy="605840"/>
          </a:xfrm>
        </p:grpSpPr>
        <p:sp>
          <p:nvSpPr>
            <p:cNvPr id="9" name="Овал 24">
              <a:extLst>
                <a:ext uri="{FF2B5EF4-FFF2-40B4-BE49-F238E27FC236}">
                  <a16:creationId xmlns:a16="http://schemas.microsoft.com/office/drawing/2014/main" id="{2E5B3197-C44E-44AB-8BBC-69ABAB73453C}"/>
                </a:ext>
              </a:extLst>
            </p:cNvPr>
            <p:cNvSpPr/>
            <p:nvPr/>
          </p:nvSpPr>
          <p:spPr>
            <a:xfrm>
              <a:off x="835289" y="563543"/>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0" name="图形 31" descr="靶心">
              <a:extLst>
                <a:ext uri="{FF2B5EF4-FFF2-40B4-BE49-F238E27FC236}">
                  <a16:creationId xmlns:a16="http://schemas.microsoft.com/office/drawing/2014/main" id="{78EE6124-A4A9-40C0-8A3B-085ACC96465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8435" y="706689"/>
              <a:ext cx="319548" cy="319548"/>
            </a:xfrm>
            <a:prstGeom prst="rect">
              <a:avLst/>
            </a:prstGeom>
          </p:spPr>
        </p:pic>
      </p:grpSp>
    </p:spTree>
    <p:extLst>
      <p:ext uri="{BB962C8B-B14F-4D97-AF65-F5344CB8AC3E}">
        <p14:creationId xmlns:p14="http://schemas.microsoft.com/office/powerpoint/2010/main" val="239658202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总结">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总结</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1" name="组合 10"/>
          <p:cNvGrpSpPr>
            <a:grpSpLocks/>
          </p:cNvGrpSpPr>
          <p:nvPr userDrawn="1"/>
        </p:nvGrpSpPr>
        <p:grpSpPr>
          <a:xfrm>
            <a:off x="742950" y="266494"/>
            <a:ext cx="480364" cy="480364"/>
            <a:chOff x="835289" y="545950"/>
            <a:chExt cx="605840" cy="605840"/>
          </a:xfrm>
        </p:grpSpPr>
        <p:sp>
          <p:nvSpPr>
            <p:cNvPr id="12" name="Овал 24">
              <a:extLst>
                <a:ext uri="{FF2B5EF4-FFF2-40B4-BE49-F238E27FC236}">
                  <a16:creationId xmlns:a16="http://schemas.microsoft.com/office/drawing/2014/main" id="{2E5B3197-C44E-44AB-8BBC-69ABAB73453C}"/>
                </a:ext>
              </a:extLst>
            </p:cNvPr>
            <p:cNvSpPr/>
            <p:nvPr/>
          </p:nvSpPr>
          <p:spPr>
            <a:xfrm>
              <a:off x="835289" y="545950"/>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3" name="图片 5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949" y="686091"/>
              <a:ext cx="326520" cy="32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074436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习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习题</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6" name="组合 5"/>
          <p:cNvGrpSpPr/>
          <p:nvPr userDrawn="1"/>
        </p:nvGrpSpPr>
        <p:grpSpPr>
          <a:xfrm>
            <a:off x="742950" y="266494"/>
            <a:ext cx="480364" cy="480364"/>
            <a:chOff x="742950" y="266494"/>
            <a:chExt cx="480364" cy="480364"/>
          </a:xfrm>
        </p:grpSpPr>
        <p:sp>
          <p:nvSpPr>
            <p:cNvPr id="12" name="Овал 24">
              <a:extLst>
                <a:ext uri="{FF2B5EF4-FFF2-40B4-BE49-F238E27FC236}">
                  <a16:creationId xmlns:a16="http://schemas.microsoft.com/office/drawing/2014/main" id="{2E5B3197-C44E-44AB-8BBC-69ABAB73453C}"/>
                </a:ext>
              </a:extLst>
            </p:cNvPr>
            <p:cNvSpPr/>
            <p:nvPr/>
          </p:nvSpPr>
          <p:spPr>
            <a:xfrm>
              <a:off x="742950" y="266494"/>
              <a:ext cx="480364" cy="480364"/>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sp>
          <p:nvSpPr>
            <p:cNvPr id="5" name="文本框 4"/>
            <p:cNvSpPr txBox="1"/>
            <p:nvPr userDrawn="1"/>
          </p:nvSpPr>
          <p:spPr>
            <a:xfrm>
              <a:off x="920881" y="362215"/>
              <a:ext cx="256480" cy="307777"/>
            </a:xfrm>
            <a:prstGeom prst="rect">
              <a:avLst/>
            </a:prstGeom>
            <a:noFill/>
          </p:spPr>
          <p:txBody>
            <a:bodyPr wrap="none" lIns="0" tIns="0" rIns="0" bIns="0" rtlCol="0">
              <a:spAutoFit/>
            </a:bodyPr>
            <a:lstStyle/>
            <a:p>
              <a:pPr algn="ctr"/>
              <a:r>
                <a:rPr lang="zh-CN" altLang="en-US" sz="2000" b="1" dirty="0">
                  <a:solidFill>
                    <a:schemeClr val="bg1"/>
                  </a:solidFill>
                  <a:latin typeface="Arial" panose="020B0604020202020204" pitchFamily="34" charset="0"/>
                </a:rPr>
                <a:t>？</a:t>
              </a:r>
            </a:p>
          </p:txBody>
        </p:sp>
      </p:grpSp>
    </p:spTree>
    <p:extLst>
      <p:ext uri="{BB962C8B-B14F-4D97-AF65-F5344CB8AC3E}">
        <p14:creationId xmlns:p14="http://schemas.microsoft.com/office/powerpoint/2010/main" val="15432192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缩略语">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缩略语</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4" name="组合 13"/>
          <p:cNvGrpSpPr>
            <a:grpSpLocks/>
          </p:cNvGrpSpPr>
          <p:nvPr userDrawn="1"/>
        </p:nvGrpSpPr>
        <p:grpSpPr>
          <a:xfrm>
            <a:off x="742950" y="266494"/>
            <a:ext cx="480364" cy="480364"/>
            <a:chOff x="835289" y="554747"/>
            <a:chExt cx="605840" cy="605840"/>
          </a:xfrm>
        </p:grpSpPr>
        <p:sp>
          <p:nvSpPr>
            <p:cNvPr id="15" name="Овал 24">
              <a:extLst>
                <a:ext uri="{FF2B5EF4-FFF2-40B4-BE49-F238E27FC236}">
                  <a16:creationId xmlns:a16="http://schemas.microsoft.com/office/drawing/2014/main" id="{2E5B3197-C44E-44AB-8BBC-69ABAB73453C}"/>
                </a:ext>
              </a:extLst>
            </p:cNvPr>
            <p:cNvSpPr/>
            <p:nvPr/>
          </p:nvSpPr>
          <p:spPr>
            <a:xfrm>
              <a:off x="835289" y="554747"/>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sp>
          <p:nvSpPr>
            <p:cNvPr id="16" name="Freeform 301"/>
            <p:cNvSpPr>
              <a:spLocks/>
            </p:cNvSpPr>
            <p:nvPr/>
          </p:nvSpPr>
          <p:spPr bwMode="auto">
            <a:xfrm>
              <a:off x="982651" y="706177"/>
              <a:ext cx="311117" cy="302981"/>
            </a:xfrm>
            <a:custGeom>
              <a:avLst/>
              <a:gdLst>
                <a:gd name="T0" fmla="*/ 105 w 141"/>
                <a:gd name="T1" fmla="*/ 85 h 137"/>
                <a:gd name="T2" fmla="*/ 98 w 141"/>
                <a:gd name="T3" fmla="*/ 83 h 137"/>
                <a:gd name="T4" fmla="*/ 77 w 141"/>
                <a:gd name="T5" fmla="*/ 62 h 137"/>
                <a:gd name="T6" fmla="*/ 79 w 141"/>
                <a:gd name="T7" fmla="*/ 61 h 137"/>
                <a:gd name="T8" fmla="*/ 81 w 141"/>
                <a:gd name="T9" fmla="*/ 59 h 137"/>
                <a:gd name="T10" fmla="*/ 96 w 141"/>
                <a:gd name="T11" fmla="*/ 63 h 137"/>
                <a:gd name="T12" fmla="*/ 85 w 141"/>
                <a:gd name="T13" fmla="*/ 51 h 137"/>
                <a:gd name="T14" fmla="*/ 74 w 141"/>
                <a:gd name="T15" fmla="*/ 39 h 137"/>
                <a:gd name="T16" fmla="*/ 77 w 141"/>
                <a:gd name="T17" fmla="*/ 55 h 137"/>
                <a:gd name="T18" fmla="*/ 76 w 141"/>
                <a:gd name="T19" fmla="*/ 56 h 137"/>
                <a:gd name="T20" fmla="*/ 73 w 141"/>
                <a:gd name="T21" fmla="*/ 58 h 137"/>
                <a:gd name="T22" fmla="*/ 56 w 141"/>
                <a:gd name="T23" fmla="*/ 41 h 137"/>
                <a:gd name="T24" fmla="*/ 53 w 141"/>
                <a:gd name="T25" fmla="*/ 33 h 137"/>
                <a:gd name="T26" fmla="*/ 36 w 141"/>
                <a:gd name="T27" fmla="*/ 2 h 137"/>
                <a:gd name="T28" fmla="*/ 21 w 141"/>
                <a:gd name="T29" fmla="*/ 3 h 137"/>
                <a:gd name="T30" fmla="*/ 32 w 141"/>
                <a:gd name="T31" fmla="*/ 13 h 137"/>
                <a:gd name="T32" fmla="*/ 34 w 141"/>
                <a:gd name="T33" fmla="*/ 17 h 137"/>
                <a:gd name="T34" fmla="*/ 33 w 141"/>
                <a:gd name="T35" fmla="*/ 29 h 137"/>
                <a:gd name="T36" fmla="*/ 30 w 141"/>
                <a:gd name="T37" fmla="*/ 32 h 137"/>
                <a:gd name="T38" fmla="*/ 20 w 141"/>
                <a:gd name="T39" fmla="*/ 33 h 137"/>
                <a:gd name="T40" fmla="*/ 14 w 141"/>
                <a:gd name="T41" fmla="*/ 31 h 137"/>
                <a:gd name="T42" fmla="*/ 4 w 141"/>
                <a:gd name="T43" fmla="*/ 20 h 137"/>
                <a:gd name="T44" fmla="*/ 3 w 141"/>
                <a:gd name="T45" fmla="*/ 23 h 137"/>
                <a:gd name="T46" fmla="*/ 35 w 141"/>
                <a:gd name="T47" fmla="*/ 52 h 137"/>
                <a:gd name="T48" fmla="*/ 42 w 141"/>
                <a:gd name="T49" fmla="*/ 54 h 137"/>
                <a:gd name="T50" fmla="*/ 60 w 141"/>
                <a:gd name="T51" fmla="*/ 72 h 137"/>
                <a:gd name="T52" fmla="*/ 31 w 141"/>
                <a:gd name="T53" fmla="*/ 101 h 137"/>
                <a:gd name="T54" fmla="*/ 25 w 141"/>
                <a:gd name="T55" fmla="*/ 103 h 137"/>
                <a:gd name="T56" fmla="*/ 20 w 141"/>
                <a:gd name="T57" fmla="*/ 105 h 137"/>
                <a:gd name="T58" fmla="*/ 11 w 141"/>
                <a:gd name="T59" fmla="*/ 120 h 137"/>
                <a:gd name="T60" fmla="*/ 16 w 141"/>
                <a:gd name="T61" fmla="*/ 124 h 137"/>
                <a:gd name="T62" fmla="*/ 30 w 141"/>
                <a:gd name="T63" fmla="*/ 117 h 137"/>
                <a:gd name="T64" fmla="*/ 33 w 141"/>
                <a:gd name="T65" fmla="*/ 111 h 137"/>
                <a:gd name="T66" fmla="*/ 36 w 141"/>
                <a:gd name="T67" fmla="*/ 104 h 137"/>
                <a:gd name="T68" fmla="*/ 64 w 141"/>
                <a:gd name="T69" fmla="*/ 76 h 137"/>
                <a:gd name="T70" fmla="*/ 84 w 141"/>
                <a:gd name="T71" fmla="*/ 97 h 137"/>
                <a:gd name="T72" fmla="*/ 86 w 141"/>
                <a:gd name="T73" fmla="*/ 103 h 137"/>
                <a:gd name="T74" fmla="*/ 101 w 141"/>
                <a:gd name="T75" fmla="*/ 134 h 137"/>
                <a:gd name="T76" fmla="*/ 119 w 141"/>
                <a:gd name="T77" fmla="*/ 135 h 137"/>
                <a:gd name="T78" fmla="*/ 108 w 141"/>
                <a:gd name="T79" fmla="*/ 124 h 137"/>
                <a:gd name="T80" fmla="*/ 106 w 141"/>
                <a:gd name="T81" fmla="*/ 118 h 137"/>
                <a:gd name="T82" fmla="*/ 119 w 141"/>
                <a:gd name="T83" fmla="*/ 104 h 137"/>
                <a:gd name="T84" fmla="*/ 126 w 141"/>
                <a:gd name="T85" fmla="*/ 107 h 137"/>
                <a:gd name="T86" fmla="*/ 136 w 141"/>
                <a:gd name="T87" fmla="*/ 117 h 137"/>
                <a:gd name="T88" fmla="*/ 105 w 141"/>
                <a:gd name="T8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 h="137">
                  <a:moveTo>
                    <a:pt x="105" y="85"/>
                  </a:moveTo>
                  <a:cubicBezTo>
                    <a:pt x="102" y="86"/>
                    <a:pt x="100" y="85"/>
                    <a:pt x="98" y="83"/>
                  </a:cubicBezTo>
                  <a:cubicBezTo>
                    <a:pt x="91" y="76"/>
                    <a:pt x="84" y="69"/>
                    <a:pt x="77" y="62"/>
                  </a:cubicBezTo>
                  <a:cubicBezTo>
                    <a:pt x="78" y="62"/>
                    <a:pt x="78" y="62"/>
                    <a:pt x="79" y="61"/>
                  </a:cubicBezTo>
                  <a:cubicBezTo>
                    <a:pt x="80" y="60"/>
                    <a:pt x="80" y="60"/>
                    <a:pt x="81" y="59"/>
                  </a:cubicBezTo>
                  <a:cubicBezTo>
                    <a:pt x="86" y="61"/>
                    <a:pt x="90" y="67"/>
                    <a:pt x="96" y="63"/>
                  </a:cubicBezTo>
                  <a:cubicBezTo>
                    <a:pt x="92" y="59"/>
                    <a:pt x="88" y="55"/>
                    <a:pt x="85" y="51"/>
                  </a:cubicBezTo>
                  <a:cubicBezTo>
                    <a:pt x="81" y="47"/>
                    <a:pt x="78" y="44"/>
                    <a:pt x="74" y="39"/>
                  </a:cubicBezTo>
                  <a:cubicBezTo>
                    <a:pt x="69" y="47"/>
                    <a:pt x="75" y="50"/>
                    <a:pt x="77" y="55"/>
                  </a:cubicBezTo>
                  <a:cubicBezTo>
                    <a:pt x="76" y="55"/>
                    <a:pt x="76" y="56"/>
                    <a:pt x="76" y="56"/>
                  </a:cubicBezTo>
                  <a:cubicBezTo>
                    <a:pt x="75" y="57"/>
                    <a:pt x="74" y="58"/>
                    <a:pt x="73" y="58"/>
                  </a:cubicBezTo>
                  <a:cubicBezTo>
                    <a:pt x="68" y="53"/>
                    <a:pt x="62" y="47"/>
                    <a:pt x="56" y="41"/>
                  </a:cubicBezTo>
                  <a:cubicBezTo>
                    <a:pt x="53" y="39"/>
                    <a:pt x="53" y="37"/>
                    <a:pt x="53" y="33"/>
                  </a:cubicBezTo>
                  <a:cubicBezTo>
                    <a:pt x="57" y="20"/>
                    <a:pt x="49" y="6"/>
                    <a:pt x="36" y="2"/>
                  </a:cubicBezTo>
                  <a:cubicBezTo>
                    <a:pt x="31" y="1"/>
                    <a:pt x="27" y="0"/>
                    <a:pt x="21" y="3"/>
                  </a:cubicBezTo>
                  <a:cubicBezTo>
                    <a:pt x="25" y="6"/>
                    <a:pt x="29" y="10"/>
                    <a:pt x="32" y="13"/>
                  </a:cubicBezTo>
                  <a:cubicBezTo>
                    <a:pt x="33" y="14"/>
                    <a:pt x="34" y="16"/>
                    <a:pt x="34" y="17"/>
                  </a:cubicBezTo>
                  <a:cubicBezTo>
                    <a:pt x="34" y="21"/>
                    <a:pt x="34" y="25"/>
                    <a:pt x="33" y="29"/>
                  </a:cubicBezTo>
                  <a:cubicBezTo>
                    <a:pt x="33" y="31"/>
                    <a:pt x="33" y="32"/>
                    <a:pt x="30" y="32"/>
                  </a:cubicBezTo>
                  <a:cubicBezTo>
                    <a:pt x="27" y="32"/>
                    <a:pt x="23" y="33"/>
                    <a:pt x="20" y="33"/>
                  </a:cubicBezTo>
                  <a:cubicBezTo>
                    <a:pt x="18" y="33"/>
                    <a:pt x="16" y="32"/>
                    <a:pt x="14" y="31"/>
                  </a:cubicBezTo>
                  <a:cubicBezTo>
                    <a:pt x="11" y="27"/>
                    <a:pt x="8" y="24"/>
                    <a:pt x="4" y="20"/>
                  </a:cubicBezTo>
                  <a:cubicBezTo>
                    <a:pt x="3" y="22"/>
                    <a:pt x="3" y="22"/>
                    <a:pt x="3" y="23"/>
                  </a:cubicBezTo>
                  <a:cubicBezTo>
                    <a:pt x="0" y="41"/>
                    <a:pt x="16" y="57"/>
                    <a:pt x="35" y="52"/>
                  </a:cubicBezTo>
                  <a:cubicBezTo>
                    <a:pt x="38" y="51"/>
                    <a:pt x="40" y="52"/>
                    <a:pt x="42" y="54"/>
                  </a:cubicBezTo>
                  <a:cubicBezTo>
                    <a:pt x="48" y="60"/>
                    <a:pt x="54" y="66"/>
                    <a:pt x="60" y="72"/>
                  </a:cubicBezTo>
                  <a:cubicBezTo>
                    <a:pt x="50" y="82"/>
                    <a:pt x="41" y="91"/>
                    <a:pt x="31" y="101"/>
                  </a:cubicBezTo>
                  <a:cubicBezTo>
                    <a:pt x="30" y="102"/>
                    <a:pt x="27" y="102"/>
                    <a:pt x="25" y="103"/>
                  </a:cubicBezTo>
                  <a:cubicBezTo>
                    <a:pt x="23" y="103"/>
                    <a:pt x="21" y="103"/>
                    <a:pt x="20" y="105"/>
                  </a:cubicBezTo>
                  <a:cubicBezTo>
                    <a:pt x="17" y="109"/>
                    <a:pt x="11" y="120"/>
                    <a:pt x="11" y="120"/>
                  </a:cubicBezTo>
                  <a:cubicBezTo>
                    <a:pt x="16" y="124"/>
                    <a:pt x="16" y="124"/>
                    <a:pt x="16" y="124"/>
                  </a:cubicBezTo>
                  <a:cubicBezTo>
                    <a:pt x="16" y="124"/>
                    <a:pt x="25" y="119"/>
                    <a:pt x="30" y="117"/>
                  </a:cubicBezTo>
                  <a:cubicBezTo>
                    <a:pt x="32" y="115"/>
                    <a:pt x="33" y="114"/>
                    <a:pt x="33" y="111"/>
                  </a:cubicBezTo>
                  <a:cubicBezTo>
                    <a:pt x="34" y="108"/>
                    <a:pt x="35" y="105"/>
                    <a:pt x="36" y="104"/>
                  </a:cubicBezTo>
                  <a:cubicBezTo>
                    <a:pt x="45" y="95"/>
                    <a:pt x="55" y="85"/>
                    <a:pt x="64" y="76"/>
                  </a:cubicBezTo>
                  <a:cubicBezTo>
                    <a:pt x="71" y="83"/>
                    <a:pt x="77" y="90"/>
                    <a:pt x="84" y="97"/>
                  </a:cubicBezTo>
                  <a:cubicBezTo>
                    <a:pt x="86" y="99"/>
                    <a:pt x="87" y="100"/>
                    <a:pt x="86" y="103"/>
                  </a:cubicBezTo>
                  <a:cubicBezTo>
                    <a:pt x="83" y="116"/>
                    <a:pt x="89" y="129"/>
                    <a:pt x="101" y="134"/>
                  </a:cubicBezTo>
                  <a:cubicBezTo>
                    <a:pt x="106" y="136"/>
                    <a:pt x="112" y="137"/>
                    <a:pt x="119" y="135"/>
                  </a:cubicBezTo>
                  <a:cubicBezTo>
                    <a:pt x="115" y="131"/>
                    <a:pt x="111" y="128"/>
                    <a:pt x="108" y="124"/>
                  </a:cubicBezTo>
                  <a:cubicBezTo>
                    <a:pt x="107" y="123"/>
                    <a:pt x="106" y="120"/>
                    <a:pt x="106" y="118"/>
                  </a:cubicBezTo>
                  <a:cubicBezTo>
                    <a:pt x="106" y="106"/>
                    <a:pt x="105" y="105"/>
                    <a:pt x="119" y="104"/>
                  </a:cubicBezTo>
                  <a:cubicBezTo>
                    <a:pt x="122" y="104"/>
                    <a:pt x="124" y="105"/>
                    <a:pt x="126" y="107"/>
                  </a:cubicBezTo>
                  <a:cubicBezTo>
                    <a:pt x="129" y="110"/>
                    <a:pt x="132" y="113"/>
                    <a:pt x="136" y="117"/>
                  </a:cubicBezTo>
                  <a:cubicBezTo>
                    <a:pt x="141" y="97"/>
                    <a:pt x="124" y="80"/>
                    <a:pt x="105"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ndParaRPr>
            </a:p>
          </p:txBody>
        </p:sp>
      </p:grpSp>
    </p:spTree>
    <p:extLst>
      <p:ext uri="{BB962C8B-B14F-4D97-AF65-F5344CB8AC3E}">
        <p14:creationId xmlns:p14="http://schemas.microsoft.com/office/powerpoint/2010/main" val="56404495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参考文献">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a:t>参考文献</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A5D3794B-289A-4A80-97D7-111025398D45}" type="datetimeFigureOut">
              <a:rPr lang="en-US" smtClean="0">
                <a:latin typeface="Arial" panose="020B0604020202020204" pitchFamily="34" charset="0"/>
              </a:rPr>
              <a:t>11/21/20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7" name="组合 16"/>
          <p:cNvGrpSpPr>
            <a:grpSpLocks/>
          </p:cNvGrpSpPr>
          <p:nvPr userDrawn="1"/>
        </p:nvGrpSpPr>
        <p:grpSpPr>
          <a:xfrm>
            <a:off x="742950" y="266494"/>
            <a:ext cx="480364" cy="480364"/>
            <a:chOff x="835289" y="572331"/>
            <a:chExt cx="605840" cy="605840"/>
          </a:xfrm>
        </p:grpSpPr>
        <p:sp>
          <p:nvSpPr>
            <p:cNvPr id="18" name="Овал 24">
              <a:extLst>
                <a:ext uri="{FF2B5EF4-FFF2-40B4-BE49-F238E27FC236}">
                  <a16:creationId xmlns:a16="http://schemas.microsoft.com/office/drawing/2014/main" id="{2E5B3197-C44E-44AB-8BBC-69ABAB73453C}"/>
                </a:ext>
              </a:extLst>
            </p:cNvPr>
            <p:cNvSpPr/>
            <p:nvPr/>
          </p:nvSpPr>
          <p:spPr>
            <a:xfrm>
              <a:off x="835289" y="572331"/>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sp>
          <p:nvSpPr>
            <p:cNvPr id="19" name="Freeform 694"/>
            <p:cNvSpPr>
              <a:spLocks noEditPoints="1"/>
            </p:cNvSpPr>
            <p:nvPr/>
          </p:nvSpPr>
          <p:spPr bwMode="auto">
            <a:xfrm>
              <a:off x="959264" y="696310"/>
              <a:ext cx="357889" cy="357887"/>
            </a:xfrm>
            <a:custGeom>
              <a:avLst/>
              <a:gdLst>
                <a:gd name="T0" fmla="*/ 68 w 126"/>
                <a:gd name="T1" fmla="*/ 7 h 126"/>
                <a:gd name="T2" fmla="*/ 0 w 126"/>
                <a:gd name="T3" fmla="*/ 75 h 126"/>
                <a:gd name="T4" fmla="*/ 43 w 126"/>
                <a:gd name="T5" fmla="*/ 118 h 126"/>
                <a:gd name="T6" fmla="*/ 51 w 126"/>
                <a:gd name="T7" fmla="*/ 126 h 126"/>
                <a:gd name="T8" fmla="*/ 126 w 126"/>
                <a:gd name="T9" fmla="*/ 52 h 126"/>
                <a:gd name="T10" fmla="*/ 75 w 126"/>
                <a:gd name="T11" fmla="*/ 0 h 126"/>
                <a:gd name="T12" fmla="*/ 68 w 126"/>
                <a:gd name="T13" fmla="*/ 7 h 126"/>
                <a:gd name="T14" fmla="*/ 38 w 126"/>
                <a:gd name="T15" fmla="*/ 90 h 126"/>
                <a:gd name="T16" fmla="*/ 35 w 126"/>
                <a:gd name="T17" fmla="*/ 90 h 126"/>
                <a:gd name="T18" fmla="*/ 35 w 126"/>
                <a:gd name="T19" fmla="*/ 87 h 126"/>
                <a:gd name="T20" fmla="*/ 59 w 126"/>
                <a:gd name="T21" fmla="*/ 63 h 126"/>
                <a:gd name="T22" fmla="*/ 62 w 126"/>
                <a:gd name="T23" fmla="*/ 63 h 126"/>
                <a:gd name="T24" fmla="*/ 62 w 126"/>
                <a:gd name="T25" fmla="*/ 66 h 126"/>
                <a:gd name="T26" fmla="*/ 38 w 126"/>
                <a:gd name="T27" fmla="*/ 90 h 126"/>
                <a:gd name="T28" fmla="*/ 97 w 126"/>
                <a:gd name="T29" fmla="*/ 58 h 126"/>
                <a:gd name="T30" fmla="*/ 96 w 126"/>
                <a:gd name="T31" fmla="*/ 62 h 126"/>
                <a:gd name="T32" fmla="*/ 54 w 126"/>
                <a:gd name="T33" fmla="*/ 105 h 126"/>
                <a:gd name="T34" fmla="*/ 50 w 126"/>
                <a:gd name="T35" fmla="*/ 105 h 126"/>
                <a:gd name="T36" fmla="*/ 50 w 126"/>
                <a:gd name="T37" fmla="*/ 101 h 126"/>
                <a:gd name="T38" fmla="*/ 93 w 126"/>
                <a:gd name="T39" fmla="*/ 58 h 126"/>
                <a:gd name="T40" fmla="*/ 97 w 126"/>
                <a:gd name="T41" fmla="*/ 58 h 126"/>
                <a:gd name="T42" fmla="*/ 79 w 126"/>
                <a:gd name="T43" fmla="*/ 16 h 126"/>
                <a:gd name="T44" fmla="*/ 79 w 126"/>
                <a:gd name="T45" fmla="*/ 19 h 126"/>
                <a:gd name="T46" fmla="*/ 78 w 126"/>
                <a:gd name="T47" fmla="*/ 21 h 126"/>
                <a:gd name="T48" fmla="*/ 23 w 126"/>
                <a:gd name="T49" fmla="*/ 77 h 126"/>
                <a:gd name="T50" fmla="*/ 18 w 126"/>
                <a:gd name="T51" fmla="*/ 78 h 126"/>
                <a:gd name="T52" fmla="*/ 19 w 126"/>
                <a:gd name="T53" fmla="*/ 73 h 126"/>
                <a:gd name="T54" fmla="*/ 75 w 126"/>
                <a:gd name="T55" fmla="*/ 17 h 126"/>
                <a:gd name="T56" fmla="*/ 76 w 126"/>
                <a:gd name="T57" fmla="*/ 16 h 126"/>
                <a:gd name="T58" fmla="*/ 79 w 126"/>
                <a:gd name="T5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26">
                  <a:moveTo>
                    <a:pt x="68" y="7"/>
                  </a:moveTo>
                  <a:cubicBezTo>
                    <a:pt x="0" y="75"/>
                    <a:pt x="0" y="75"/>
                    <a:pt x="0" y="75"/>
                  </a:cubicBezTo>
                  <a:cubicBezTo>
                    <a:pt x="43" y="118"/>
                    <a:pt x="43" y="118"/>
                    <a:pt x="43" y="118"/>
                  </a:cubicBezTo>
                  <a:cubicBezTo>
                    <a:pt x="51" y="126"/>
                    <a:pt x="51" y="126"/>
                    <a:pt x="51" y="126"/>
                  </a:cubicBezTo>
                  <a:cubicBezTo>
                    <a:pt x="126" y="52"/>
                    <a:pt x="126" y="52"/>
                    <a:pt x="126" y="52"/>
                  </a:cubicBezTo>
                  <a:cubicBezTo>
                    <a:pt x="75" y="0"/>
                    <a:pt x="75" y="0"/>
                    <a:pt x="75" y="0"/>
                  </a:cubicBezTo>
                  <a:lnTo>
                    <a:pt x="68" y="7"/>
                  </a:lnTo>
                  <a:close/>
                  <a:moveTo>
                    <a:pt x="38" y="90"/>
                  </a:moveTo>
                  <a:cubicBezTo>
                    <a:pt x="38" y="91"/>
                    <a:pt x="36" y="91"/>
                    <a:pt x="35" y="90"/>
                  </a:cubicBezTo>
                  <a:cubicBezTo>
                    <a:pt x="34" y="89"/>
                    <a:pt x="34" y="87"/>
                    <a:pt x="35" y="87"/>
                  </a:cubicBezTo>
                  <a:cubicBezTo>
                    <a:pt x="59" y="63"/>
                    <a:pt x="59" y="63"/>
                    <a:pt x="59" y="63"/>
                  </a:cubicBezTo>
                  <a:cubicBezTo>
                    <a:pt x="59" y="62"/>
                    <a:pt x="61" y="62"/>
                    <a:pt x="62" y="63"/>
                  </a:cubicBezTo>
                  <a:cubicBezTo>
                    <a:pt x="63" y="64"/>
                    <a:pt x="63" y="66"/>
                    <a:pt x="62" y="66"/>
                  </a:cubicBezTo>
                  <a:lnTo>
                    <a:pt x="38" y="90"/>
                  </a:lnTo>
                  <a:close/>
                  <a:moveTo>
                    <a:pt x="97" y="58"/>
                  </a:moveTo>
                  <a:cubicBezTo>
                    <a:pt x="98" y="59"/>
                    <a:pt x="97" y="61"/>
                    <a:pt x="96" y="62"/>
                  </a:cubicBezTo>
                  <a:cubicBezTo>
                    <a:pt x="54" y="105"/>
                    <a:pt x="54" y="105"/>
                    <a:pt x="54" y="105"/>
                  </a:cubicBezTo>
                  <a:cubicBezTo>
                    <a:pt x="52" y="106"/>
                    <a:pt x="51" y="106"/>
                    <a:pt x="50" y="105"/>
                  </a:cubicBezTo>
                  <a:cubicBezTo>
                    <a:pt x="49" y="104"/>
                    <a:pt x="49" y="102"/>
                    <a:pt x="50" y="101"/>
                  </a:cubicBezTo>
                  <a:cubicBezTo>
                    <a:pt x="93" y="58"/>
                    <a:pt x="93" y="58"/>
                    <a:pt x="93" y="58"/>
                  </a:cubicBezTo>
                  <a:cubicBezTo>
                    <a:pt x="94" y="57"/>
                    <a:pt x="96" y="57"/>
                    <a:pt x="97" y="58"/>
                  </a:cubicBezTo>
                  <a:close/>
                  <a:moveTo>
                    <a:pt x="79" y="16"/>
                  </a:moveTo>
                  <a:cubicBezTo>
                    <a:pt x="80" y="17"/>
                    <a:pt x="80" y="18"/>
                    <a:pt x="79" y="19"/>
                  </a:cubicBezTo>
                  <a:cubicBezTo>
                    <a:pt x="79" y="20"/>
                    <a:pt x="79" y="20"/>
                    <a:pt x="78" y="21"/>
                  </a:cubicBezTo>
                  <a:cubicBezTo>
                    <a:pt x="23" y="77"/>
                    <a:pt x="23" y="77"/>
                    <a:pt x="23" y="77"/>
                  </a:cubicBezTo>
                  <a:cubicBezTo>
                    <a:pt x="21" y="78"/>
                    <a:pt x="19" y="79"/>
                    <a:pt x="18" y="78"/>
                  </a:cubicBezTo>
                  <a:cubicBezTo>
                    <a:pt x="17" y="77"/>
                    <a:pt x="18" y="75"/>
                    <a:pt x="19" y="73"/>
                  </a:cubicBezTo>
                  <a:cubicBezTo>
                    <a:pt x="75" y="17"/>
                    <a:pt x="75" y="17"/>
                    <a:pt x="75" y="17"/>
                  </a:cubicBezTo>
                  <a:cubicBezTo>
                    <a:pt x="75" y="17"/>
                    <a:pt x="76" y="16"/>
                    <a:pt x="76" y="16"/>
                  </a:cubicBezTo>
                  <a:cubicBezTo>
                    <a:pt x="77" y="16"/>
                    <a:pt x="78" y="16"/>
                    <a:pt x="79"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ndParaRPr>
            </a:p>
          </p:txBody>
        </p:sp>
      </p:grpSp>
    </p:spTree>
    <p:extLst>
      <p:ext uri="{BB962C8B-B14F-4D97-AF65-F5344CB8AC3E}">
        <p14:creationId xmlns:p14="http://schemas.microsoft.com/office/powerpoint/2010/main" val="11500220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9"/>
          <p:cNvSpPr>
            <a:spLocks noChangeArrowheads="1"/>
          </p:cNvSpPr>
          <p:nvPr userDrawn="1"/>
        </p:nvSpPr>
        <p:spPr bwMode="auto">
          <a:xfrm>
            <a:off x="10779326" y="6470704"/>
            <a:ext cx="341303" cy="242469"/>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fld id="{7C394762-7CF5-45C1-A8DB-0814CA1DF683}" type="slidenum">
              <a:rPr lang="en-US" altLang="zh-CN" sz="1050" b="0" smtClean="0">
                <a:solidFill>
                  <a:schemeClr val="tx1">
                    <a:lumMod val="65000"/>
                    <a:lumOff val="35000"/>
                  </a:schemeClr>
                </a:solidFill>
                <a:latin typeface="Arial" panose="020B0604020202020204" pitchFamily="34" charset="0"/>
                <a:ea typeface="+mn-ea"/>
                <a:cs typeface="Arial" panose="020B0604020202020204" pitchFamily="34" charset="0"/>
              </a:rPr>
              <a:pPr defTabSz="801688" eaLnBrk="0" fontAlgn="base" hangingPunct="0"/>
              <a:t>‹#›</a:t>
            </a:fld>
            <a:endParaRPr lang="en-US" altLang="zh-CN" sz="1050" b="0" dirty="0">
              <a:solidFill>
                <a:schemeClr val="tx1">
                  <a:lumMod val="65000"/>
                  <a:lumOff val="35000"/>
                </a:schemeClr>
              </a:solidFill>
              <a:latin typeface="Arial" panose="020B0604020202020204" pitchFamily="34" charset="0"/>
              <a:ea typeface="+mn-ea"/>
              <a:cs typeface="Arial" panose="020B0604020202020204" pitchFamily="34" charset="0"/>
            </a:endParaRPr>
          </a:p>
        </p:txBody>
      </p:sp>
      <p:cxnSp>
        <p:nvCxnSpPr>
          <p:cNvPr id="10" name="直接连接符 9"/>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sp>
        <p:nvSpPr>
          <p:cNvPr id="12" name="Овал 24">
            <a:extLst>
              <a:ext uri="{FF2B5EF4-FFF2-40B4-BE49-F238E27FC236}">
                <a16:creationId xmlns:a16="http://schemas.microsoft.com/office/drawing/2014/main" id="{2E5B3197-C44E-44AB-8BBC-69ABAB73453C}"/>
              </a:ext>
            </a:extLst>
          </p:cNvPr>
          <p:cNvSpPr/>
          <p:nvPr/>
        </p:nvSpPr>
        <p:spPr>
          <a:xfrm>
            <a:off x="742950" y="266494"/>
            <a:ext cx="480364" cy="480364"/>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sp>
        <p:nvSpPr>
          <p:cNvPr id="5" name="标题占位符 4"/>
          <p:cNvSpPr>
            <a:spLocks noGrp="1"/>
          </p:cNvSpPr>
          <p:nvPr>
            <p:ph type="title"/>
          </p:nvPr>
        </p:nvSpPr>
        <p:spPr>
          <a:xfrm>
            <a:off x="1410380" y="365125"/>
            <a:ext cx="9710249" cy="381733"/>
          </a:xfrm>
          <a:prstGeom prst="rect">
            <a:avLst/>
          </a:prstGeom>
        </p:spPr>
        <p:txBody>
          <a:bodyPr vert="horz" lIns="0" tIns="0" rIns="0" bIns="0" rtlCol="0" anchor="b">
            <a:normAutofit/>
          </a:bodyPr>
          <a:lstStyle/>
          <a:p>
            <a:r>
              <a:rPr lang="zh-CN" altLang="en-US" dirty="0"/>
              <a:t>单击此处编辑母版标题样式</a:t>
            </a:r>
          </a:p>
        </p:txBody>
      </p:sp>
    </p:spTree>
    <p:extLst>
      <p:ext uri="{BB962C8B-B14F-4D97-AF65-F5344CB8AC3E}">
        <p14:creationId xmlns:p14="http://schemas.microsoft.com/office/powerpoint/2010/main" val="1736091286"/>
      </p:ext>
    </p:extLst>
  </p:cSld>
  <p:clrMap bg1="lt1" tx1="dk1" bg2="lt2" tx2="dk2" accent1="accent1" accent2="accent2" accent3="accent3" accent4="accent4" accent5="accent5" accent6="accent6" hlink="hlink" folHlink="folHlink"/>
  <p:sldLayoutIdLst>
    <p:sldLayoutId id="2147483711" r:id="rId1"/>
    <p:sldLayoutId id="2147483714" r:id="rId2"/>
    <p:sldLayoutId id="2147483701" r:id="rId3"/>
    <p:sldLayoutId id="2147483712" r:id="rId4"/>
    <p:sldLayoutId id="2147483713" r:id="rId5"/>
    <p:sldLayoutId id="2147483716" r:id="rId6"/>
    <p:sldLayoutId id="2147483718" r:id="rId7"/>
    <p:sldLayoutId id="2147483715" r:id="rId8"/>
    <p:sldLayoutId id="2147483717" r:id="rId9"/>
    <p:sldLayoutId id="2147483666" r:id="rId10"/>
  </p:sldLayoutIdLst>
  <p:hf sldNum="0" hdr="0" ftr="0" dt="0"/>
  <p:txStyles>
    <p:titleStyle>
      <a:lvl1pPr algn="l" defTabSz="914400" rtl="0" eaLnBrk="1" latinLnBrk="0" hangingPunct="1">
        <a:lnSpc>
          <a:spcPct val="80000"/>
        </a:lnSpc>
        <a:spcBef>
          <a:spcPct val="0"/>
        </a:spcBef>
        <a:buNone/>
        <a:defRPr sz="2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551">
          <p15:clr>
            <a:srgbClr val="F26B43"/>
          </p15:clr>
        </p15:guide>
        <p15:guide id="3" pos="735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www.datacamp.com/community/tutorials/wordcloud-python" TargetMode="External"/><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hyperlink" Target="http://mkweb.bcgsc.ca/color-summarizer/?" TargetMode="Externa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hackernoon.com/principal-component-analysis-unsupervised-learning-model-8f18c7683262" TargetMode="External"/><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hyperlink" Target="https://stats.stackexchange.com/questions/111421/reproduce-linear-discriminant-analysis-projection-plot" TargetMode="External"/><Relationship Id="rId4" Type="http://schemas.openxmlformats.org/officeDocument/2006/relationships/image" Target="../media/image3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1.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3.xml"/><Relationship Id="rId6" Type="http://schemas.openxmlformats.org/officeDocument/2006/relationships/hyperlink" Target="https://en.wikipedia.org/wiki/Outlier" TargetMode="External"/><Relationship Id="rId5" Type="http://schemas.openxmlformats.org/officeDocument/2006/relationships/hyperlink" Target="https://apandre.wordpress.com/visible-data/outlier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datacamp.com/community/tutorials/diving-deep-imbalanced-dat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hyperlink" Target="https://gitee.com/mindspore/mindinsight"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ee.com/mindspore/mindinsigh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myonlinetraininghub.com/excel-tabular-data-format" TargetMode="External"/><Relationship Id="rId5" Type="http://schemas.openxmlformats.org/officeDocument/2006/relationships/hyperlink" Target="https://doc.arcgis.com/zh-cn/insights/create/box-plot.htm"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en.wikipedia.org/wiki/MNIST_database" TargetMode="External"/><Relationship Id="rId5" Type="http://schemas.openxmlformats.org/officeDocument/2006/relationships/image" Target="../media/image15.gi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a:xfrm>
            <a:off x="2047360" y="2301299"/>
            <a:ext cx="8609245" cy="1666875"/>
          </a:xfrm>
        </p:spPr>
        <p:txBody>
          <a:bodyPr/>
          <a:lstStyle/>
          <a:p>
            <a:r>
              <a:rPr lang="en-US" cap="none" dirty="0">
                <a:latin typeface="Arial" panose="020B0604020202020204" pitchFamily="34" charset="0"/>
              </a:rPr>
              <a:t>Visualization and Practice in Deep Learning</a:t>
            </a:r>
          </a:p>
        </p:txBody>
      </p:sp>
    </p:spTree>
    <p:extLst>
      <p:ext uri="{BB962C8B-B14F-4D97-AF65-F5344CB8AC3E}">
        <p14:creationId xmlns:p14="http://schemas.microsoft.com/office/powerpoint/2010/main" val="1783622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2.1 Data Statistics and Analysis (3)</a:t>
            </a:r>
          </a:p>
        </p:txBody>
      </p:sp>
      <p:graphicFrame>
        <p:nvGraphicFramePr>
          <p:cNvPr id="8" name="表格 7"/>
          <p:cNvGraphicFramePr>
            <a:graphicFrameLocks noGrp="1"/>
          </p:cNvGraphicFramePr>
          <p:nvPr>
            <p:extLst>
              <p:ext uri="{D42A27DB-BD31-4B8C-83A1-F6EECF244321}">
                <p14:modId xmlns:p14="http://schemas.microsoft.com/office/powerpoint/2010/main" val="1562862429"/>
              </p:ext>
            </p:extLst>
          </p:nvPr>
        </p:nvGraphicFramePr>
        <p:xfrm>
          <a:off x="5983531" y="1401090"/>
          <a:ext cx="4917972" cy="5007800"/>
        </p:xfrm>
        <a:graphic>
          <a:graphicData uri="http://schemas.openxmlformats.org/drawingml/2006/table">
            <a:tbl>
              <a:tblPr firstRow="1" bandRow="1">
                <a:tableStyleId>{72833802-FEF1-4C79-8D5D-14CF1EAF98D9}</a:tableStyleId>
              </a:tblPr>
              <a:tblGrid>
                <a:gridCol w="2015332">
                  <a:extLst>
                    <a:ext uri="{9D8B030D-6E8A-4147-A177-3AD203B41FA5}">
                      <a16:colId xmlns:a16="http://schemas.microsoft.com/office/drawing/2014/main" val="20000"/>
                    </a:ext>
                  </a:extLst>
                </a:gridCol>
                <a:gridCol w="2902640">
                  <a:extLst>
                    <a:ext uri="{9D8B030D-6E8A-4147-A177-3AD203B41FA5}">
                      <a16:colId xmlns:a16="http://schemas.microsoft.com/office/drawing/2014/main" val="20001"/>
                    </a:ext>
                  </a:extLst>
                </a:gridCol>
              </a:tblGrid>
              <a:tr h="446304">
                <a:tc>
                  <a:txBody>
                    <a:bodyPr/>
                    <a:lstStyle/>
                    <a:p>
                      <a:pPr algn="ctr"/>
                      <a:r>
                        <a:rPr lang="en-US" baseline="0" dirty="0">
                          <a:solidFill>
                            <a:srgbClr val="FFFFFF"/>
                          </a:solidFill>
                          <a:latin typeface="Arial" panose="020B0604020202020204" pitchFamily="34" charset="0"/>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Charts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42021">
                <a:tc>
                  <a:txBody>
                    <a:bodyPr/>
                    <a:lstStyle/>
                    <a:p>
                      <a:pPr algn="ctr"/>
                      <a:r>
                        <a:rPr lang="en-US" sz="1800">
                          <a:latin typeface="Arial" panose="020B0604020202020204" pitchFamily="34" charset="0"/>
                        </a:rPr>
                        <a:t>Proportion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endParaRPr lang="zh-CN" altLang="en-US" sz="18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247900">
                <a:tc>
                  <a:txBody>
                    <a:bodyPr/>
                    <a:lstStyle/>
                    <a:p>
                      <a:pPr algn="ctr"/>
                      <a:r>
                        <a:rPr lang="en-US" sz="1800" dirty="0">
                          <a:latin typeface="Arial" panose="020B0604020202020204" pitchFamily="34" charset="0"/>
                        </a:rPr>
                        <a:t>X-</a:t>
                      </a:r>
                      <a:r>
                        <a:rPr lang="en-US" altLang="zh-CN" sz="1800" dirty="0">
                          <a:latin typeface="Arial" panose="020B0604020202020204" pitchFamily="34" charset="0"/>
                        </a:rPr>
                        <a:t>Y</a:t>
                      </a:r>
                      <a:r>
                        <a:rPr lang="en-US" sz="1800" dirty="0">
                          <a:latin typeface="Arial" panose="020B0604020202020204" pitchFamily="34" charset="0"/>
                        </a:rPr>
                        <a:t> axis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endParaRPr lang="zh-CN" altLang="en-US" sz="18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71575">
                <a:tc>
                  <a:txBody>
                    <a:bodyPr/>
                    <a:lstStyle/>
                    <a:p>
                      <a:pPr algn="ctr"/>
                      <a:r>
                        <a:rPr lang="en-US" sz="1800">
                          <a:latin typeface="Arial" panose="020B0604020202020204" pitchFamily="34" charset="0"/>
                        </a:rPr>
                        <a:t>Geospatial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endParaRPr lang="zh-CN" altLang="en-US" sz="18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0" name="内容占位符 2"/>
          <p:cNvSpPr>
            <a:spLocks noGrp="1"/>
          </p:cNvSpPr>
          <p:nvPr>
            <p:ph idx="1"/>
          </p:nvPr>
        </p:nvSpPr>
        <p:spPr>
          <a:xfrm>
            <a:off x="489014" y="1003441"/>
            <a:ext cx="5025961" cy="463409"/>
          </a:xfrm>
        </p:spPr>
        <p:txBody>
          <a:bodyPr>
            <a:normAutofit/>
          </a:bodyPr>
          <a:lstStyle/>
          <a:p>
            <a:pPr>
              <a:buFont typeface="Arial" panose="020B0604020202020204" pitchFamily="34" charset="0"/>
              <a:buChar char="•"/>
            </a:pPr>
            <a:r>
              <a:rPr lang="en-US" sz="2400">
                <a:latin typeface="Arial" panose="020B0604020202020204" pitchFamily="34" charset="0"/>
                <a:ea typeface="+mj-ea"/>
              </a:rPr>
              <a:t>Statistics and analysis: charts</a:t>
            </a:r>
          </a:p>
        </p:txBody>
      </p:sp>
      <p:graphicFrame>
        <p:nvGraphicFramePr>
          <p:cNvPr id="11" name="表格 10"/>
          <p:cNvGraphicFramePr>
            <a:graphicFrameLocks noGrp="1"/>
          </p:cNvGraphicFramePr>
          <p:nvPr>
            <p:extLst>
              <p:ext uri="{D42A27DB-BD31-4B8C-83A1-F6EECF244321}">
                <p14:modId xmlns:p14="http://schemas.microsoft.com/office/powerpoint/2010/main" val="100492275"/>
              </p:ext>
            </p:extLst>
          </p:nvPr>
        </p:nvGraphicFramePr>
        <p:xfrm>
          <a:off x="616053" y="1401090"/>
          <a:ext cx="4917972" cy="5000702"/>
        </p:xfrm>
        <a:graphic>
          <a:graphicData uri="http://schemas.openxmlformats.org/drawingml/2006/table">
            <a:tbl>
              <a:tblPr firstRow="1" bandRow="1">
                <a:tableStyleId>{72833802-FEF1-4C79-8D5D-14CF1EAF98D9}</a:tableStyleId>
              </a:tblPr>
              <a:tblGrid>
                <a:gridCol w="2015332">
                  <a:extLst>
                    <a:ext uri="{9D8B030D-6E8A-4147-A177-3AD203B41FA5}">
                      <a16:colId xmlns:a16="http://schemas.microsoft.com/office/drawing/2014/main" val="20000"/>
                    </a:ext>
                  </a:extLst>
                </a:gridCol>
                <a:gridCol w="2902640">
                  <a:extLst>
                    <a:ext uri="{9D8B030D-6E8A-4147-A177-3AD203B41FA5}">
                      <a16:colId xmlns:a16="http://schemas.microsoft.com/office/drawing/2014/main" val="20001"/>
                    </a:ext>
                  </a:extLst>
                </a:gridCol>
              </a:tblGrid>
              <a:tr h="420156">
                <a:tc>
                  <a:txBody>
                    <a:bodyPr/>
                    <a:lstStyle/>
                    <a:p>
                      <a:pPr algn="ctr"/>
                      <a:r>
                        <a:rPr lang="en-US" baseline="0" dirty="0">
                          <a:solidFill>
                            <a:srgbClr val="FFFFFF"/>
                          </a:solidFill>
                          <a:latin typeface="Arial" panose="020B0604020202020204" pitchFamily="34" charset="0"/>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Charts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189771">
                <a:tc>
                  <a:txBody>
                    <a:bodyPr/>
                    <a:lstStyle/>
                    <a:p>
                      <a:pPr algn="ctr"/>
                      <a:r>
                        <a:rPr lang="en-US" sz="1800" dirty="0">
                          <a:latin typeface="Arial" panose="020B0604020202020204" pitchFamily="34" charset="0"/>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endParaRPr lang="zh-CN" altLang="en-US" sz="18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90775">
                <a:tc>
                  <a:txBody>
                    <a:bodyPr/>
                    <a:lstStyle/>
                    <a:p>
                      <a:pPr algn="ctr"/>
                      <a:r>
                        <a:rPr lang="en-US" sz="1800">
                          <a:latin typeface="Arial" panose="020B0604020202020204" pitchFamily="34" charset="0"/>
                        </a:rPr>
                        <a:t>Distribution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endParaRPr lang="zh-CN" altLang="en-US" sz="18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802" y="1888604"/>
            <a:ext cx="1012135" cy="992671"/>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744" y="1875621"/>
            <a:ext cx="1011977" cy="1018635"/>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1802" y="2936045"/>
            <a:ext cx="1012135" cy="1038946"/>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r="49835"/>
          <a:stretch/>
        </p:blipFill>
        <p:spPr>
          <a:xfrm>
            <a:off x="2962684" y="4047777"/>
            <a:ext cx="2359751" cy="1173430"/>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6348" y="1906601"/>
            <a:ext cx="994423" cy="1027571"/>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0805" y="1925563"/>
            <a:ext cx="990663" cy="997268"/>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l="50284"/>
          <a:stretch/>
        </p:blipFill>
        <p:spPr>
          <a:xfrm>
            <a:off x="2962684" y="5135482"/>
            <a:ext cx="2359751" cy="1184020"/>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7097" y="4130809"/>
            <a:ext cx="996223" cy="996223"/>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2341" y="3063861"/>
            <a:ext cx="990663" cy="990663"/>
          </a:xfrm>
          <a:prstGeom prst="rect">
            <a:avLst/>
          </a:prstGeom>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0445" y="3067264"/>
            <a:ext cx="996222" cy="1002908"/>
          </a:xfrm>
          <a:prstGeom prst="rect">
            <a:avLst/>
          </a:prstGeom>
        </p:spPr>
      </p:pic>
      <p:pic>
        <p:nvPicPr>
          <p:cNvPr id="22" name="图片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01506" y="5312668"/>
            <a:ext cx="996223" cy="1009418"/>
          </a:xfrm>
          <a:prstGeom prst="rect">
            <a:avLst/>
          </a:prstGeom>
        </p:spPr>
      </p:pic>
    </p:spTree>
    <p:extLst>
      <p:ext uri="{BB962C8B-B14F-4D97-AF65-F5344CB8AC3E}">
        <p14:creationId xmlns:p14="http://schemas.microsoft.com/office/powerpoint/2010/main" val="55804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2.1 Data Statistics and Analysis (4)</a:t>
            </a:r>
          </a:p>
        </p:txBody>
      </p:sp>
      <p:sp>
        <p:nvSpPr>
          <p:cNvPr id="10" name="内容占位符 2"/>
          <p:cNvSpPr>
            <a:spLocks noGrp="1"/>
          </p:cNvSpPr>
          <p:nvPr>
            <p:ph idx="1"/>
          </p:nvPr>
        </p:nvSpPr>
        <p:spPr>
          <a:xfrm>
            <a:off x="841438" y="1130582"/>
            <a:ext cx="5368862" cy="5165443"/>
          </a:xfrm>
        </p:spPr>
        <p:txBody>
          <a:bodyPr>
            <a:normAutofit/>
          </a:bodyPr>
          <a:lstStyle/>
          <a:p>
            <a:pPr algn="just">
              <a:buFont typeface="Arial" panose="020B0604020202020204" pitchFamily="34" charset="0"/>
              <a:buChar char="•"/>
            </a:pPr>
            <a:r>
              <a:rPr lang="en-US" sz="2400" dirty="0">
                <a:latin typeface="Arial" panose="020B0604020202020204" pitchFamily="34" charset="0"/>
                <a:ea typeface="+mj-ea"/>
              </a:rPr>
              <a:t>Statistics and analysis: box plot</a:t>
            </a:r>
          </a:p>
          <a:p>
            <a:pPr marL="361950" indent="0">
              <a:buNone/>
            </a:pPr>
            <a:r>
              <a:rPr lang="en-US" sz="1800" b="0" dirty="0">
                <a:latin typeface="Arial" panose="020B0604020202020204" pitchFamily="34" charset="0"/>
                <a:ea typeface="+mj-ea"/>
              </a:rPr>
              <a:t>Box plots contain most basic statistical indicators. Generally, they contain a median, 25% quantile, and 75% quantile.</a:t>
            </a:r>
          </a:p>
          <a:p>
            <a:pPr marL="361950" indent="0">
              <a:buNone/>
            </a:pPr>
            <a:r>
              <a:rPr lang="en-US" sz="1800" b="0" dirty="0">
                <a:latin typeface="Arial" panose="020B0604020202020204" pitchFamily="34" charset="0"/>
                <a:ea typeface="+mj-ea"/>
              </a:rPr>
              <a:t>The figure on the right compares a normal distribution curve with its corresponding box plot.</a:t>
            </a:r>
          </a:p>
          <a:p>
            <a:pPr marL="0" indent="0" algn="just">
              <a:buNone/>
            </a:pPr>
            <a:endParaRPr lang="en-US" altLang="zh-CN" sz="1800" dirty="0">
              <a:latin typeface="Arial" panose="020B0604020202020204" pitchFamily="34" charset="0"/>
              <a:ea typeface="+mj-ea"/>
            </a:endParaRPr>
          </a:p>
          <a:p>
            <a:pPr lvl="0">
              <a:buFont typeface="Arial" panose="020B0604020202020204" pitchFamily="34" charset="0"/>
              <a:buChar char="•"/>
            </a:pPr>
            <a:r>
              <a:rPr lang="en-US" sz="2400" dirty="0">
                <a:solidFill>
                  <a:srgbClr val="1D1D1A"/>
                </a:solidFill>
                <a:latin typeface="Arial" panose="020B0604020202020204" pitchFamily="34" charset="0"/>
                <a:ea typeface="+mj-ea"/>
              </a:rPr>
              <a:t>Statistics and analysis: covariance </a:t>
            </a:r>
            <a:r>
              <a:rPr lang="en-US" sz="2400" dirty="0" err="1">
                <a:solidFill>
                  <a:srgbClr val="1D1D1A"/>
                </a:solidFill>
                <a:latin typeface="Arial" panose="020B0604020202020204" pitchFamily="34" charset="0"/>
                <a:ea typeface="+mj-ea"/>
              </a:rPr>
              <a:t>heatmap</a:t>
            </a:r>
            <a:endParaRPr lang="en-US" sz="2400" dirty="0">
              <a:solidFill>
                <a:srgbClr val="1D1D1A"/>
              </a:solidFill>
              <a:latin typeface="Arial" panose="020B0604020202020204" pitchFamily="34" charset="0"/>
              <a:ea typeface="+mj-ea"/>
            </a:endParaRPr>
          </a:p>
          <a:p>
            <a:pPr marL="361950" lvl="0" indent="0">
              <a:buNone/>
            </a:pPr>
            <a:r>
              <a:rPr lang="en-US" sz="1800" b="0" dirty="0">
                <a:solidFill>
                  <a:srgbClr val="1D1D1A"/>
                </a:solidFill>
                <a:latin typeface="Arial" panose="020B0604020202020204" pitchFamily="34" charset="0"/>
                <a:ea typeface="+mj-ea"/>
              </a:rPr>
              <a:t>Compared with statistics on a single data column, measuring the correlation between any two data columns can provide more insights.</a:t>
            </a:r>
          </a:p>
          <a:p>
            <a:pPr marL="0" indent="0" algn="just">
              <a:buNone/>
            </a:pPr>
            <a:endParaRPr lang="en-US" altLang="zh-CN" sz="1800" b="0" dirty="0">
              <a:latin typeface="Arial" panose="020B0604020202020204" pitchFamily="34" charset="0"/>
              <a:ea typeface="+mj-ea"/>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437" y="896246"/>
            <a:ext cx="2665157" cy="2905022"/>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7437" y="4011562"/>
            <a:ext cx="2502671" cy="2502671"/>
          </a:xfrm>
          <a:prstGeom prst="rect">
            <a:avLst/>
          </a:prstGeom>
        </p:spPr>
      </p:pic>
    </p:spTree>
    <p:extLst>
      <p:ext uri="{BB962C8B-B14F-4D97-AF65-F5344CB8AC3E}">
        <p14:creationId xmlns:p14="http://schemas.microsoft.com/office/powerpoint/2010/main" val="88992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2.1 Data Statistics and Analysis (5)</a:t>
            </a:r>
          </a:p>
        </p:txBody>
      </p:sp>
      <p:sp>
        <p:nvSpPr>
          <p:cNvPr id="5" name="内容占位符 2"/>
          <p:cNvSpPr>
            <a:spLocks noGrp="1"/>
          </p:cNvSpPr>
          <p:nvPr>
            <p:ph idx="1"/>
          </p:nvPr>
        </p:nvSpPr>
        <p:spPr>
          <a:xfrm>
            <a:off x="412814" y="1041541"/>
            <a:ext cx="11341036" cy="5254484"/>
          </a:xfrm>
        </p:spPr>
        <p:txBody>
          <a:bodyPr>
            <a:normAutofit/>
          </a:bodyPr>
          <a:lstStyle/>
          <a:p>
            <a:pPr>
              <a:buFont typeface="Arial" panose="020B0604020202020204" pitchFamily="34" charset="0"/>
              <a:buChar char="•"/>
            </a:pPr>
            <a:r>
              <a:rPr lang="en-US" sz="2400" dirty="0">
                <a:latin typeface="Arial" panose="020B0604020202020204" pitchFamily="34" charset="0"/>
                <a:ea typeface="+mj-ea"/>
              </a:rPr>
              <a:t>Statistics and analysis: non-tabular data chart</a:t>
            </a:r>
            <a:endParaRPr lang="en-US" sz="1400" dirty="0">
              <a:latin typeface="Arial" panose="020B0604020202020204" pitchFamily="34" charset="0"/>
              <a:ea typeface="+mj-ea"/>
            </a:endParaRPr>
          </a:p>
        </p:txBody>
      </p:sp>
      <p:sp>
        <p:nvSpPr>
          <p:cNvPr id="6" name="文本框 5"/>
          <p:cNvSpPr txBox="1"/>
          <p:nvPr/>
        </p:nvSpPr>
        <p:spPr>
          <a:xfrm>
            <a:off x="811244" y="5257581"/>
            <a:ext cx="4667250" cy="830997"/>
          </a:xfrm>
          <a:prstGeom prst="rect">
            <a:avLst/>
          </a:prstGeom>
          <a:noFill/>
        </p:spPr>
        <p:txBody>
          <a:bodyPr wrap="square" rtlCol="0">
            <a:spAutoFit/>
          </a:bodyPr>
          <a:lstStyle/>
          <a:p>
            <a:r>
              <a:rPr lang="en-US" sz="1600" dirty="0">
                <a:solidFill>
                  <a:srgbClr val="1D1D1A"/>
                </a:solidFill>
                <a:latin typeface="Arial" panose="020B0604020202020204" pitchFamily="34" charset="0"/>
                <a:ea typeface="+mj-ea"/>
              </a:rPr>
              <a:t>This is a word cloud based on text data. A larger font size indicates a higher frequency of occurrences.</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126" y="1387045"/>
            <a:ext cx="4835098" cy="3870536"/>
          </a:xfrm>
          <a:prstGeom prst="rect">
            <a:avLst/>
          </a:prstGeom>
        </p:spPr>
      </p:pic>
      <p:sp>
        <p:nvSpPr>
          <p:cNvPr id="8" name="文本框 7"/>
          <p:cNvSpPr txBox="1"/>
          <p:nvPr/>
        </p:nvSpPr>
        <p:spPr>
          <a:xfrm>
            <a:off x="6412126" y="5332502"/>
            <a:ext cx="5227424" cy="584775"/>
          </a:xfrm>
          <a:prstGeom prst="rect">
            <a:avLst/>
          </a:prstGeom>
          <a:noFill/>
        </p:spPr>
        <p:txBody>
          <a:bodyPr wrap="square" rtlCol="0">
            <a:spAutoFit/>
          </a:bodyPr>
          <a:lstStyle/>
          <a:p>
            <a:r>
              <a:rPr lang="en-US" sz="1600" dirty="0">
                <a:solidFill>
                  <a:srgbClr val="1D1D1A"/>
                </a:solidFill>
                <a:latin typeface="Arial" panose="020B0604020202020204" pitchFamily="34" charset="0"/>
                <a:ea typeface="+mj-ea"/>
              </a:rPr>
              <a:t>The pixel ratio of an image can be </a:t>
            </a:r>
            <a:r>
              <a:rPr lang="en-US" sz="1600" dirty="0">
                <a:latin typeface="Arial" panose="020B0604020202020204" pitchFamily="34" charset="0"/>
                <a:ea typeface="+mj-ea"/>
              </a:rPr>
              <a:t>calculated through discrete pixel intervals or pixel clustering.</a:t>
            </a:r>
          </a:p>
        </p:txBody>
      </p:sp>
      <p:sp>
        <p:nvSpPr>
          <p:cNvPr id="9" name="矩形 8"/>
          <p:cNvSpPr/>
          <p:nvPr/>
        </p:nvSpPr>
        <p:spPr>
          <a:xfrm>
            <a:off x="0" y="6351326"/>
            <a:ext cx="12094350" cy="461665"/>
          </a:xfrm>
          <a:prstGeom prst="rect">
            <a:avLst/>
          </a:prstGeom>
          <a:solidFill>
            <a:srgbClr val="A7E8FF"/>
          </a:solidFill>
        </p:spPr>
        <p:txBody>
          <a:bodyPr wrap="square">
            <a:spAutoFit/>
          </a:bodyPr>
          <a:lstStyle/>
          <a:p>
            <a:r>
              <a:rPr lang="en-US" sz="1200">
                <a:solidFill>
                  <a:srgbClr val="1D1D1A"/>
                </a:solidFill>
                <a:latin typeface="Arial" panose="020B0604020202020204" pitchFamily="34" charset="0"/>
                <a:ea typeface="+mj-ea"/>
                <a:hlinkClick r:id="rId3"/>
              </a:rPr>
              <a:t>https://www.datacamp.com/community/tutorials/wordcloud-python</a:t>
            </a:r>
          </a:p>
          <a:p>
            <a:r>
              <a:rPr lang="en-US" sz="1200">
                <a:solidFill>
                  <a:srgbClr val="1D1D1A"/>
                </a:solidFill>
                <a:latin typeface="Arial" panose="020B0604020202020204" pitchFamily="34" charset="0"/>
                <a:ea typeface="+mj-ea"/>
                <a:hlinkClick r:id="rId4"/>
              </a:rPr>
              <a:t>http://mkweb.bcgsc.ca/color-summarizer/?</a:t>
            </a:r>
          </a:p>
        </p:txBody>
      </p:sp>
      <p:sp>
        <p:nvSpPr>
          <p:cNvPr id="11" name="文本框 10"/>
          <p:cNvSpPr txBox="1"/>
          <p:nvPr/>
        </p:nvSpPr>
        <p:spPr>
          <a:xfrm>
            <a:off x="5478494" y="4715124"/>
            <a:ext cx="432027" cy="307777"/>
          </a:xfrm>
          <a:prstGeom prst="rect">
            <a:avLst/>
          </a:prstGeom>
          <a:noFill/>
        </p:spPr>
        <p:txBody>
          <a:bodyPr wrap="square" rtlCol="0">
            <a:spAutoFit/>
          </a:bodyPr>
          <a:lstStyle/>
          <a:p>
            <a:r>
              <a:rPr lang="en-US" sz="1400">
                <a:latin typeface="Arial" panose="020B0604020202020204" pitchFamily="34" charset="0"/>
              </a:rPr>
              <a:t>[6]</a:t>
            </a:r>
          </a:p>
        </p:txBody>
      </p:sp>
      <p:sp>
        <p:nvSpPr>
          <p:cNvPr id="12" name="文本框 11"/>
          <p:cNvSpPr txBox="1"/>
          <p:nvPr/>
        </p:nvSpPr>
        <p:spPr>
          <a:xfrm>
            <a:off x="11321823" y="4880391"/>
            <a:ext cx="432027" cy="307777"/>
          </a:xfrm>
          <a:prstGeom prst="rect">
            <a:avLst/>
          </a:prstGeom>
          <a:noFill/>
        </p:spPr>
        <p:txBody>
          <a:bodyPr wrap="square" rtlCol="0">
            <a:spAutoFit/>
          </a:bodyPr>
          <a:lstStyle/>
          <a:p>
            <a:r>
              <a:rPr lang="en-US" sz="1400">
                <a:latin typeface="Arial" panose="020B0604020202020204" pitchFamily="34" charset="0"/>
              </a:rPr>
              <a:t>[7]</a:t>
            </a:r>
          </a:p>
        </p:txBody>
      </p:sp>
      <p:pic>
        <p:nvPicPr>
          <p:cNvPr id="13" name="图片 12"/>
          <p:cNvPicPr>
            <a:picLocks noChangeAspect="1"/>
          </p:cNvPicPr>
          <p:nvPr/>
        </p:nvPicPr>
        <p:blipFill>
          <a:blip r:embed="rId5"/>
          <a:stretch>
            <a:fillRect/>
          </a:stretch>
        </p:blipFill>
        <p:spPr>
          <a:xfrm>
            <a:off x="811244" y="1621323"/>
            <a:ext cx="4667250" cy="3388828"/>
          </a:xfrm>
          <a:prstGeom prst="rect">
            <a:avLst/>
          </a:prstGeom>
        </p:spPr>
      </p:pic>
    </p:spTree>
    <p:extLst>
      <p:ext uri="{BB962C8B-B14F-4D97-AF65-F5344CB8AC3E}">
        <p14:creationId xmlns:p14="http://schemas.microsoft.com/office/powerpoint/2010/main" val="112026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2.2 Dimensionality Reduction of High-Dimensional Data (1)</a:t>
            </a:r>
          </a:p>
        </p:txBody>
      </p:sp>
      <p:sp>
        <p:nvSpPr>
          <p:cNvPr id="5" name="内容占位符 2"/>
          <p:cNvSpPr>
            <a:spLocks noGrp="1"/>
          </p:cNvSpPr>
          <p:nvPr>
            <p:ph idx="1"/>
          </p:nvPr>
        </p:nvSpPr>
        <p:spPr>
          <a:xfrm>
            <a:off x="288989" y="847725"/>
            <a:ext cx="11569636" cy="2163874"/>
          </a:xfrm>
        </p:spPr>
        <p:txBody>
          <a:bodyPr>
            <a:normAutofit lnSpcReduction="10000"/>
          </a:bodyPr>
          <a:lstStyle/>
          <a:p>
            <a:pPr>
              <a:buFont typeface="Arial" panose="020B0604020202020204" pitchFamily="34" charset="0"/>
              <a:buChar char="•"/>
            </a:pPr>
            <a:r>
              <a:rPr lang="en-US" sz="1800" dirty="0">
                <a:latin typeface="Arial" panose="020B0604020202020204" pitchFamily="34" charset="0"/>
                <a:ea typeface="+mj-ea"/>
              </a:rPr>
              <a:t>Dimensionality reduction of high-dimensional data</a:t>
            </a:r>
          </a:p>
          <a:p>
            <a:pPr marL="361950" indent="0">
              <a:buNone/>
            </a:pPr>
            <a:r>
              <a:rPr lang="en-US" sz="1600" b="0" dirty="0">
                <a:latin typeface="Arial" panose="020B0604020202020204" pitchFamily="34" charset="0"/>
                <a:ea typeface="+mj-ea"/>
              </a:rPr>
              <a:t>Many data samples are in a form of a high-dimensional vector and cannot be visualized in a two- or three-dimensional image. Therefore, dimensionality reduction is imperative to visualization.</a:t>
            </a:r>
          </a:p>
          <a:p>
            <a:pPr>
              <a:lnSpc>
                <a:spcPct val="100000"/>
              </a:lnSpc>
              <a:buFont typeface="Arial" panose="020B0604020202020204" pitchFamily="34" charset="0"/>
              <a:buChar char="•"/>
            </a:pPr>
            <a:r>
              <a:rPr lang="en-US" sz="1800" dirty="0">
                <a:latin typeface="Arial" panose="020B0604020202020204" pitchFamily="34" charset="0"/>
                <a:ea typeface="+mj-ea"/>
              </a:rPr>
              <a:t>Principal component analysis (PCA)</a:t>
            </a:r>
          </a:p>
          <a:p>
            <a:pPr marL="361950" indent="0">
              <a:lnSpc>
                <a:spcPct val="100000"/>
              </a:lnSpc>
              <a:buNone/>
            </a:pPr>
            <a:r>
              <a:rPr lang="en-US" sz="1600" b="0" dirty="0">
                <a:latin typeface="Arial" panose="020B0604020202020204" pitchFamily="34" charset="0"/>
                <a:ea typeface="+mj-ea"/>
              </a:rPr>
              <a:t>PCA uses orthogonal transformation to discover directions that are mutually perpendicular, and it can retain data fluctuation to the maximum extent. Subsequently, through linear transformation, the original dataset can be reduced to the target dimensions.</a:t>
            </a:r>
            <a:r>
              <a:rPr lang="en-US" sz="1200" dirty="0">
                <a:latin typeface="Arial" panose="020B0604020202020204" pitchFamily="34" charset="0"/>
                <a:ea typeface="+mj-ea"/>
              </a:rPr>
              <a:t> </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75" y="3269924"/>
            <a:ext cx="3943350" cy="3026101"/>
          </a:xfrm>
          <a:prstGeom prst="rect">
            <a:avLst/>
          </a:prstGeom>
        </p:spPr>
      </p:pic>
      <mc:AlternateContent xmlns:mc="http://schemas.openxmlformats.org/markup-compatibility/2006" xmlns:a14="http://schemas.microsoft.com/office/drawing/2010/main">
        <mc:Choice Requires="a14">
          <p:graphicFrame>
            <p:nvGraphicFramePr>
              <p:cNvPr id="7" name="图示 6"/>
              <p:cNvGraphicFramePr/>
              <p:nvPr>
                <p:extLst>
                  <p:ext uri="{D42A27DB-BD31-4B8C-83A1-F6EECF244321}">
                    <p14:modId xmlns:p14="http://schemas.microsoft.com/office/powerpoint/2010/main" val="19252642"/>
                  </p:ext>
                </p:extLst>
              </p:nvPr>
            </p:nvGraphicFramePr>
            <p:xfrm>
              <a:off x="447675" y="2943225"/>
              <a:ext cx="6972300" cy="3428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图示 6"/>
              <p:cNvGraphicFramePr/>
              <p:nvPr>
                <p:extLst>
                  <p:ext uri="{D42A27DB-BD31-4B8C-83A1-F6EECF244321}">
                    <p14:modId xmlns:p14="http://schemas.microsoft.com/office/powerpoint/2010/main" val="19252642"/>
                  </p:ext>
                </p:extLst>
              </p:nvPr>
            </p:nvGraphicFramePr>
            <p:xfrm>
              <a:off x="447675" y="2943225"/>
              <a:ext cx="6972300" cy="34289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8" name="矩形 7"/>
          <p:cNvSpPr/>
          <p:nvPr/>
        </p:nvSpPr>
        <p:spPr>
          <a:xfrm>
            <a:off x="26632" y="6579152"/>
            <a:ext cx="12165368" cy="276999"/>
          </a:xfrm>
          <a:prstGeom prst="rect">
            <a:avLst/>
          </a:prstGeom>
          <a:solidFill>
            <a:srgbClr val="A7E8FF"/>
          </a:solidFill>
        </p:spPr>
        <p:txBody>
          <a:bodyPr wrap="square">
            <a:spAutoFit/>
          </a:bodyPr>
          <a:lstStyle/>
          <a:p>
            <a:r>
              <a:rPr lang="en-US" sz="1200">
                <a:solidFill>
                  <a:srgbClr val="1D1D1A"/>
                </a:solidFill>
                <a:latin typeface="Arial" panose="020B0604020202020204" pitchFamily="34" charset="0"/>
                <a:ea typeface="+mj-ea"/>
                <a:hlinkClick r:id="rId12"/>
              </a:rPr>
              <a:t>https://hackernoon.com/principal-component-analysis-unsupervised-learning-model-8f18c7683262</a:t>
            </a:r>
          </a:p>
        </p:txBody>
      </p:sp>
      <p:sp>
        <p:nvSpPr>
          <p:cNvPr id="13" name="矩形 12"/>
          <p:cNvSpPr/>
          <p:nvPr/>
        </p:nvSpPr>
        <p:spPr>
          <a:xfrm>
            <a:off x="8872151" y="6054811"/>
            <a:ext cx="1204740" cy="24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j-ea"/>
            </a:endParaRPr>
          </a:p>
        </p:txBody>
      </p:sp>
      <p:sp>
        <p:nvSpPr>
          <p:cNvPr id="14" name="文本框 13"/>
          <p:cNvSpPr txBox="1"/>
          <p:nvPr/>
        </p:nvSpPr>
        <p:spPr>
          <a:xfrm>
            <a:off x="9284580" y="5829877"/>
            <a:ext cx="1204740" cy="528350"/>
          </a:xfrm>
          <a:prstGeom prst="rect">
            <a:avLst/>
          </a:prstGeom>
          <a:noFill/>
        </p:spPr>
        <p:txBody>
          <a:bodyPr wrap="square" rtlCol="0">
            <a:spAutoFit/>
          </a:bodyPr>
          <a:lstStyle/>
          <a:p>
            <a:pPr algn="l">
              <a:lnSpc>
                <a:spcPts val="3440"/>
              </a:lnSpc>
            </a:pPr>
            <a:r>
              <a:rPr lang="en-US" sz="1000">
                <a:latin typeface="Arial" panose="020B0604020202020204" pitchFamily="34" charset="0"/>
                <a:ea typeface="+mj-ea"/>
              </a:rPr>
              <a:t>Variable x</a:t>
            </a:r>
          </a:p>
        </p:txBody>
      </p:sp>
      <p:sp>
        <p:nvSpPr>
          <p:cNvPr id="15" name="矩形 14"/>
          <p:cNvSpPr/>
          <p:nvPr/>
        </p:nvSpPr>
        <p:spPr>
          <a:xfrm>
            <a:off x="7915275" y="3873121"/>
            <a:ext cx="215471" cy="1341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j-ea"/>
            </a:endParaRPr>
          </a:p>
        </p:txBody>
      </p:sp>
      <p:sp>
        <p:nvSpPr>
          <p:cNvPr id="16" name="文本框 15"/>
          <p:cNvSpPr txBox="1"/>
          <p:nvPr/>
        </p:nvSpPr>
        <p:spPr>
          <a:xfrm>
            <a:off x="7523709" y="4279661"/>
            <a:ext cx="783131" cy="528350"/>
          </a:xfrm>
          <a:prstGeom prst="rect">
            <a:avLst/>
          </a:prstGeom>
          <a:noFill/>
        </p:spPr>
        <p:txBody>
          <a:bodyPr wrap="square" rtlCol="0">
            <a:spAutoFit/>
          </a:bodyPr>
          <a:lstStyle/>
          <a:p>
            <a:pPr algn="l">
              <a:lnSpc>
                <a:spcPts val="3440"/>
              </a:lnSpc>
            </a:pPr>
            <a:r>
              <a:rPr lang="en-US" sz="1000" dirty="0">
                <a:latin typeface="Arial" panose="020B0604020202020204" pitchFamily="34" charset="0"/>
                <a:ea typeface="+mj-ea"/>
              </a:rPr>
              <a:t>Variable y</a:t>
            </a:r>
          </a:p>
        </p:txBody>
      </p:sp>
      <p:sp>
        <p:nvSpPr>
          <p:cNvPr id="17" name="文本框 16"/>
          <p:cNvSpPr txBox="1"/>
          <p:nvPr/>
        </p:nvSpPr>
        <p:spPr>
          <a:xfrm>
            <a:off x="11078969" y="5900922"/>
            <a:ext cx="432027" cy="307777"/>
          </a:xfrm>
          <a:prstGeom prst="rect">
            <a:avLst/>
          </a:prstGeom>
          <a:noFill/>
        </p:spPr>
        <p:txBody>
          <a:bodyPr wrap="square" rtlCol="0">
            <a:spAutoFit/>
          </a:bodyPr>
          <a:lstStyle/>
          <a:p>
            <a:r>
              <a:rPr lang="en-US" sz="1400">
                <a:latin typeface="Arial" panose="020B0604020202020204" pitchFamily="34" charset="0"/>
              </a:rPr>
              <a:t>[8]</a:t>
            </a:r>
          </a:p>
        </p:txBody>
      </p:sp>
    </p:spTree>
    <p:extLst>
      <p:ext uri="{BB962C8B-B14F-4D97-AF65-F5344CB8AC3E}">
        <p14:creationId xmlns:p14="http://schemas.microsoft.com/office/powerpoint/2010/main" val="394705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2.2 Dimensionality Reduction of High-Dimensional Data (2)</a:t>
            </a:r>
          </a:p>
        </p:txBody>
      </p:sp>
      <p:sp>
        <p:nvSpPr>
          <p:cNvPr id="5" name="内容占位符 2"/>
          <p:cNvSpPr>
            <a:spLocks noGrp="1"/>
          </p:cNvSpPr>
          <p:nvPr>
            <p:ph idx="1"/>
          </p:nvPr>
        </p:nvSpPr>
        <p:spPr>
          <a:xfrm>
            <a:off x="393764" y="981076"/>
            <a:ext cx="8321612" cy="1352549"/>
          </a:xfrm>
        </p:spPr>
        <p:txBody>
          <a:bodyPr>
            <a:noAutofit/>
          </a:bodyPr>
          <a:lstStyle/>
          <a:p>
            <a:pPr>
              <a:lnSpc>
                <a:spcPct val="100000"/>
              </a:lnSpc>
              <a:spcBef>
                <a:spcPts val="800"/>
              </a:spcBef>
              <a:spcAft>
                <a:spcPts val="0"/>
              </a:spcAft>
              <a:buFont typeface="Arial" panose="020B0604020202020204" pitchFamily="34" charset="0"/>
              <a:buChar char="•"/>
            </a:pPr>
            <a:r>
              <a:rPr lang="en-US" sz="1600" dirty="0">
                <a:latin typeface="Arial" panose="020B0604020202020204" pitchFamily="34" charset="0"/>
                <a:ea typeface="+mj-ea"/>
              </a:rPr>
              <a:t>Linear discriminant analysis (LDA)</a:t>
            </a:r>
          </a:p>
          <a:p>
            <a:pPr marL="361950" indent="0">
              <a:lnSpc>
                <a:spcPct val="100000"/>
              </a:lnSpc>
              <a:spcBef>
                <a:spcPts val="800"/>
              </a:spcBef>
              <a:spcAft>
                <a:spcPts val="0"/>
              </a:spcAft>
              <a:buNone/>
            </a:pPr>
            <a:r>
              <a:rPr lang="en-US" sz="1400" b="0" dirty="0">
                <a:latin typeface="Arial" panose="020B0604020202020204" pitchFamily="34" charset="0"/>
                <a:ea typeface="+mj-ea"/>
              </a:rPr>
              <a:t>In addition to PCA, LDA is also a linear dimensionality reduction method that has two distinct characteristics.</a:t>
            </a:r>
          </a:p>
          <a:p>
            <a:pPr marL="714375" indent="-285750">
              <a:lnSpc>
                <a:spcPct val="100000"/>
              </a:lnSpc>
              <a:spcBef>
                <a:spcPts val="800"/>
              </a:spcBef>
              <a:spcAft>
                <a:spcPts val="0"/>
              </a:spcAft>
              <a:buFont typeface="Arial" panose="020B0604020202020204" pitchFamily="34" charset="0"/>
              <a:buChar char="•"/>
            </a:pPr>
            <a:r>
              <a:rPr lang="en-US" sz="1400" b="0" dirty="0">
                <a:latin typeface="Arial" panose="020B0604020202020204" pitchFamily="34" charset="0"/>
                <a:ea typeface="+mj-ea"/>
              </a:rPr>
              <a:t>LDA assumes that the original dataset obeys multidimensional normal distribution.</a:t>
            </a:r>
          </a:p>
          <a:p>
            <a:pPr marL="714375" indent="-285750">
              <a:lnSpc>
                <a:spcPct val="100000"/>
              </a:lnSpc>
              <a:spcBef>
                <a:spcPts val="800"/>
              </a:spcBef>
              <a:spcAft>
                <a:spcPts val="0"/>
              </a:spcAft>
              <a:buFont typeface="Arial" panose="020B0604020202020204" pitchFamily="34" charset="0"/>
              <a:buChar char="•"/>
            </a:pPr>
            <a:r>
              <a:rPr lang="en-US" sz="1400" b="0" dirty="0">
                <a:latin typeface="Arial" panose="020B0604020202020204" pitchFamily="34" charset="0"/>
                <a:ea typeface="+mj-ea"/>
              </a:rPr>
              <a:t>LDA depends on the class label and is a supervised method. PCA, by contrast, is an unsupervised method.</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646" y="1657350"/>
            <a:ext cx="3609133" cy="322222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443464" y="2784046"/>
                <a:ext cx="7195586" cy="3216458"/>
              </a:xfrm>
              <a:prstGeom prst="rect">
                <a:avLst/>
              </a:prstGeom>
              <a:noFill/>
            </p:spPr>
            <p:txBody>
              <a:bodyPr wrap="square" rtlCol="0">
                <a:spAutoFit/>
              </a:bodyPr>
              <a:lstStyle/>
              <a:p>
                <a:pPr algn="just">
                  <a:spcBef>
                    <a:spcPts val="800"/>
                  </a:spcBef>
                </a:pPr>
                <a:r>
                  <a:rPr lang="en-US" sz="1400" dirty="0">
                    <a:solidFill>
                      <a:srgbClr val="1D1D1A"/>
                    </a:solidFill>
                    <a:latin typeface="Arial" panose="020B0604020202020204" pitchFamily="34" charset="0"/>
                    <a:ea typeface="+mj-ea"/>
                  </a:rPr>
                  <a:t>LDA embeds data samples from a high-dimensional space into a low-dimensional space, which minimizes the distance between intra-class samples but maximizes the distance between inter-class samples.</a:t>
                </a:r>
              </a:p>
              <a:p>
                <a:pPr algn="just">
                  <a:spcBef>
                    <a:spcPts val="800"/>
                  </a:spcBef>
                </a:pPr>
                <a:endParaRPr lang="en-US" altLang="zh-CN" sz="1400" b="1" dirty="0">
                  <a:solidFill>
                    <a:srgbClr val="1D1D1A"/>
                  </a:solidFill>
                  <a:latin typeface="Arial" panose="020B0604020202020204" pitchFamily="34" charset="0"/>
                  <a:ea typeface="+mj-ea"/>
                </a:endParaRPr>
              </a:p>
              <a:p>
                <a:pPr algn="just">
                  <a:spcBef>
                    <a:spcPts val="800"/>
                  </a:spcBef>
                </a:pPr>
                <a:r>
                  <a:rPr lang="en-US" sz="1600" b="1" dirty="0">
                    <a:solidFill>
                      <a:srgbClr val="1D1D1A"/>
                    </a:solidFill>
                    <a:latin typeface="Arial" panose="020B0604020202020204" pitchFamily="34" charset="0"/>
                    <a:ea typeface="+mj-ea"/>
                  </a:rPr>
                  <a:t>Algorithm</a:t>
                </a:r>
              </a:p>
              <a:p>
                <a:pPr>
                  <a:spcBef>
                    <a:spcPts val="800"/>
                  </a:spcBef>
                </a:pPr>
                <a:r>
                  <a:rPr lang="en-US" sz="1400" dirty="0">
                    <a:latin typeface="Arial" panose="020B0604020202020204" pitchFamily="34" charset="0"/>
                  </a:rPr>
                  <a:t>Original dataset: </a:t>
                </a:r>
                <a14:m>
                  <m:oMath xmlns:m="http://schemas.openxmlformats.org/officeDocument/2006/math">
                    <m:r>
                      <a:rPr lang="en-US" altLang="zh-CN" sz="1400" i="1" smtClean="0">
                        <a:solidFill>
                          <a:srgbClr val="1D1D1A"/>
                        </a:solidFill>
                        <a:latin typeface="Cambria Math" panose="02040503050406030204" pitchFamily="18" charset="0"/>
                        <a:ea typeface="+mj-ea"/>
                      </a:rPr>
                      <m:t>𝐷</m:t>
                    </m:r>
                    <m:r>
                      <a:rPr lang="en-US" altLang="zh-CN" sz="1400" i="1" smtClean="0">
                        <a:solidFill>
                          <a:srgbClr val="1D1D1A"/>
                        </a:solidFill>
                        <a:latin typeface="Cambria Math" panose="02040503050406030204" pitchFamily="18" charset="0"/>
                        <a:ea typeface="+mj-ea"/>
                      </a:rPr>
                      <m:t>=</m:t>
                    </m:r>
                    <m:sSubSup>
                      <m:sSubSupPr>
                        <m:ctrlPr>
                          <a:rPr lang="en-US" altLang="zh-CN" sz="1400" i="1" smtClean="0">
                            <a:solidFill>
                              <a:srgbClr val="1D1D1A"/>
                            </a:solidFill>
                            <a:latin typeface="Cambria Math" panose="02040503050406030204" pitchFamily="18" charset="0"/>
                            <a:ea typeface="+mj-ea"/>
                          </a:rPr>
                        </m:ctrlPr>
                      </m:sSubSupPr>
                      <m:e>
                        <m:d>
                          <m:dPr>
                            <m:begChr m:val="{"/>
                            <m:endChr m:val="}"/>
                            <m:ctrlPr>
                              <a:rPr lang="en-US" altLang="zh-CN" sz="1400" i="1" smtClean="0">
                                <a:solidFill>
                                  <a:srgbClr val="1D1D1A"/>
                                </a:solidFill>
                                <a:latin typeface="Cambria Math" panose="02040503050406030204" pitchFamily="18" charset="0"/>
                                <a:ea typeface="+mj-ea"/>
                              </a:rPr>
                            </m:ctrlPr>
                          </m:dPr>
                          <m:e>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𝑥</m:t>
                                </m:r>
                              </m:e>
                              <m:sub>
                                <m:r>
                                  <a:rPr lang="en-US" altLang="zh-CN" sz="1400" i="1" smtClean="0">
                                    <a:solidFill>
                                      <a:srgbClr val="1D1D1A"/>
                                    </a:solidFill>
                                    <a:latin typeface="Cambria Math" panose="02040503050406030204" pitchFamily="18" charset="0"/>
                                    <a:ea typeface="+mj-ea"/>
                                  </a:rPr>
                                  <m:t>𝑖</m:t>
                                </m:r>
                              </m:sub>
                            </m:sSub>
                            <m:r>
                              <a:rPr lang="en-US" altLang="zh-CN" sz="1400" i="1" smtClean="0">
                                <a:solidFill>
                                  <a:srgbClr val="1D1D1A"/>
                                </a:solidFill>
                                <a:latin typeface="Cambria Math" panose="02040503050406030204" pitchFamily="18" charset="0"/>
                                <a:ea typeface="+mj-ea"/>
                              </a:rPr>
                              <m:t>,</m:t>
                            </m:r>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𝑦</m:t>
                                </m:r>
                              </m:e>
                              <m:sub>
                                <m:r>
                                  <a:rPr lang="en-US" altLang="zh-CN" sz="1400" i="1" smtClean="0">
                                    <a:solidFill>
                                      <a:srgbClr val="1D1D1A"/>
                                    </a:solidFill>
                                    <a:latin typeface="Cambria Math" panose="02040503050406030204" pitchFamily="18" charset="0"/>
                                    <a:ea typeface="+mj-ea"/>
                                  </a:rPr>
                                  <m:t>𝑖</m:t>
                                </m:r>
                              </m:sub>
                            </m:sSub>
                          </m:e>
                        </m:d>
                      </m:e>
                      <m:sub>
                        <m:r>
                          <a:rPr lang="en-US" altLang="zh-CN" sz="1400" i="1" smtClean="0">
                            <a:solidFill>
                              <a:srgbClr val="1D1D1A"/>
                            </a:solidFill>
                            <a:latin typeface="Cambria Math" panose="02040503050406030204" pitchFamily="18" charset="0"/>
                            <a:ea typeface="+mj-ea"/>
                          </a:rPr>
                          <m:t>𝑖</m:t>
                        </m:r>
                        <m:r>
                          <a:rPr lang="en-US" altLang="zh-CN" sz="1400" i="1" smtClean="0">
                            <a:solidFill>
                              <a:srgbClr val="1D1D1A"/>
                            </a:solidFill>
                            <a:latin typeface="Cambria Math" panose="02040503050406030204" pitchFamily="18" charset="0"/>
                            <a:ea typeface="+mj-ea"/>
                          </a:rPr>
                          <m:t>=1</m:t>
                        </m:r>
                      </m:sub>
                      <m:sup>
                        <m:r>
                          <a:rPr lang="en-US" altLang="zh-CN" sz="1400" i="1" smtClean="0">
                            <a:solidFill>
                              <a:srgbClr val="1D1D1A"/>
                            </a:solidFill>
                            <a:latin typeface="Cambria Math" panose="02040503050406030204" pitchFamily="18" charset="0"/>
                            <a:ea typeface="+mj-ea"/>
                          </a:rPr>
                          <m:t>𝑚</m:t>
                        </m:r>
                      </m:sup>
                    </m:sSubSup>
                  </m:oMath>
                </a14:m>
                <a:r>
                  <a:rPr lang="en-US" sz="1400" dirty="0">
                    <a:solidFill>
                      <a:srgbClr val="1D1D1A"/>
                    </a:solidFill>
                    <a:latin typeface="Arial" panose="020B0604020202020204" pitchFamily="34" charset="0"/>
                    <a:ea typeface="+mj-ea"/>
                  </a:rPr>
                  <a:t>, </a:t>
                </a:r>
                <a14:m>
                  <m:oMath xmlns:m="http://schemas.openxmlformats.org/officeDocument/2006/math">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𝑦</m:t>
                        </m:r>
                      </m:e>
                      <m:sub>
                        <m:r>
                          <a:rPr lang="en-US" altLang="zh-CN" sz="1400" i="1" smtClean="0">
                            <a:solidFill>
                              <a:srgbClr val="1D1D1A"/>
                            </a:solidFill>
                            <a:latin typeface="Cambria Math" panose="02040503050406030204" pitchFamily="18" charset="0"/>
                            <a:ea typeface="+mj-ea"/>
                          </a:rPr>
                          <m:t>𝑖</m:t>
                        </m:r>
                      </m:sub>
                    </m:sSub>
                    <m:r>
                      <a:rPr lang="en-US" altLang="zh-CN" sz="1400" i="1" smtClean="0">
                        <a:solidFill>
                          <a:srgbClr val="1D1D1A"/>
                        </a:solidFill>
                        <a:latin typeface="Cambria Math" panose="02040503050406030204" pitchFamily="18" charset="0"/>
                        <a:ea typeface="+mj-ea"/>
                      </a:rPr>
                      <m:t>∈</m:t>
                    </m:r>
                    <m:d>
                      <m:dPr>
                        <m:begChr m:val="{"/>
                        <m:endChr m:val="}"/>
                        <m:ctrlPr>
                          <a:rPr lang="en-US" altLang="zh-CN" sz="1400" i="1" smtClean="0">
                            <a:solidFill>
                              <a:srgbClr val="1D1D1A"/>
                            </a:solidFill>
                            <a:latin typeface="Cambria Math" panose="02040503050406030204" pitchFamily="18" charset="0"/>
                            <a:ea typeface="+mj-ea"/>
                          </a:rPr>
                        </m:ctrlPr>
                      </m:dPr>
                      <m:e>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𝐶</m:t>
                            </m:r>
                          </m:e>
                          <m:sub>
                            <m:r>
                              <a:rPr lang="en-US" altLang="zh-CN" sz="1400" i="1" smtClean="0">
                                <a:solidFill>
                                  <a:srgbClr val="1D1D1A"/>
                                </a:solidFill>
                                <a:latin typeface="Cambria Math" panose="02040503050406030204" pitchFamily="18" charset="0"/>
                                <a:ea typeface="+mj-ea"/>
                              </a:rPr>
                              <m:t>1</m:t>
                            </m:r>
                          </m:sub>
                        </m:sSub>
                        <m:r>
                          <a:rPr lang="en-US" altLang="zh-CN" sz="1400" i="1" smtClean="0">
                            <a:solidFill>
                              <a:srgbClr val="1D1D1A"/>
                            </a:solidFill>
                            <a:latin typeface="Cambria Math" panose="02040503050406030204" pitchFamily="18" charset="0"/>
                            <a:ea typeface="+mj-ea"/>
                          </a:rPr>
                          <m:t>, </m:t>
                        </m:r>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𝐶</m:t>
                            </m:r>
                          </m:e>
                          <m:sub>
                            <m:r>
                              <a:rPr lang="en-US" altLang="zh-CN" sz="1400" i="1" smtClean="0">
                                <a:solidFill>
                                  <a:srgbClr val="1D1D1A"/>
                                </a:solidFill>
                                <a:latin typeface="Cambria Math" panose="02040503050406030204" pitchFamily="18" charset="0"/>
                                <a:ea typeface="+mj-ea"/>
                              </a:rPr>
                              <m:t>2</m:t>
                            </m:r>
                          </m:sub>
                        </m:sSub>
                        <m:r>
                          <a:rPr lang="en-US" altLang="zh-CN" sz="1400" i="1" smtClean="0">
                            <a:solidFill>
                              <a:srgbClr val="1D1D1A"/>
                            </a:solidFill>
                            <a:latin typeface="Cambria Math" panose="02040503050406030204" pitchFamily="18" charset="0"/>
                            <a:ea typeface="+mj-ea"/>
                          </a:rPr>
                          <m:t>, …, </m:t>
                        </m:r>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𝐶</m:t>
                            </m:r>
                          </m:e>
                          <m:sub>
                            <m:r>
                              <a:rPr lang="en-US" altLang="zh-CN" sz="1400" i="1" smtClean="0">
                                <a:solidFill>
                                  <a:srgbClr val="1D1D1A"/>
                                </a:solidFill>
                                <a:latin typeface="Cambria Math" panose="02040503050406030204" pitchFamily="18" charset="0"/>
                                <a:ea typeface="+mj-ea"/>
                              </a:rPr>
                              <m:t>𝐾</m:t>
                            </m:r>
                          </m:sub>
                        </m:sSub>
                      </m:e>
                    </m:d>
                  </m:oMath>
                </a14:m>
                <a:endParaRPr lang="en-US" sz="1400" dirty="0">
                  <a:solidFill>
                    <a:srgbClr val="1D1D1A"/>
                  </a:solidFill>
                  <a:latin typeface="Arial" panose="020B0604020202020204" pitchFamily="34" charset="0"/>
                  <a:ea typeface="+mj-ea"/>
                </a:endParaRPr>
              </a:p>
              <a:p>
                <a:pPr marL="285750" indent="-285750">
                  <a:spcBef>
                    <a:spcPts val="800"/>
                  </a:spcBef>
                  <a:buFont typeface="Arial" panose="020B0604020202020204" pitchFamily="34" charset="0"/>
                  <a:buChar char="•"/>
                </a:pPr>
                <a:r>
                  <a:rPr lang="en-US" sz="1400" dirty="0">
                    <a:latin typeface="Arial" panose="020B0604020202020204" pitchFamily="34" charset="0"/>
                  </a:rPr>
                  <a:t>Compute the intra-class </a:t>
                </a:r>
                <a:r>
                  <a:rPr lang="en-US" sz="1400" dirty="0">
                    <a:solidFill>
                      <a:srgbClr val="1D1D1A"/>
                    </a:solidFill>
                    <a:latin typeface="Arial" panose="020B0604020202020204" pitchFamily="34" charset="0"/>
                    <a:ea typeface="+mj-ea"/>
                  </a:rPr>
                  <a:t>divergence</a:t>
                </a:r>
                <a:r>
                  <a:rPr lang="en-US" sz="1400" dirty="0">
                    <a:latin typeface="Arial" panose="020B0604020202020204" pitchFamily="34" charset="0"/>
                  </a:rPr>
                  <a:t> matrix </a:t>
                </a:r>
                <a14:m>
                  <m:oMath xmlns:m="http://schemas.openxmlformats.org/officeDocument/2006/math">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𝑆</m:t>
                        </m:r>
                      </m:e>
                      <m:sub>
                        <m:r>
                          <a:rPr lang="en-US" altLang="zh-CN" sz="1400" i="1" smtClean="0">
                            <a:solidFill>
                              <a:srgbClr val="1D1D1A"/>
                            </a:solidFill>
                            <a:latin typeface="Cambria Math" panose="02040503050406030204" pitchFamily="18" charset="0"/>
                            <a:ea typeface="+mj-ea"/>
                          </a:rPr>
                          <m:t>𝑤</m:t>
                        </m:r>
                      </m:sub>
                    </m:sSub>
                  </m:oMath>
                </a14:m>
                <a:r>
                  <a:rPr lang="en-US" sz="1400" dirty="0">
                    <a:latin typeface="Arial" panose="020B0604020202020204" pitchFamily="34" charset="0"/>
                  </a:rPr>
                  <a:t>.</a:t>
                </a:r>
              </a:p>
              <a:p>
                <a:pPr marL="285750" indent="-285750">
                  <a:spcBef>
                    <a:spcPts val="800"/>
                  </a:spcBef>
                  <a:buFont typeface="Arial" panose="020B0604020202020204" pitchFamily="34" charset="0"/>
                  <a:buChar char="•"/>
                </a:pPr>
                <a:r>
                  <a:rPr lang="en-US" sz="1400" dirty="0">
                    <a:latin typeface="Arial" panose="020B0604020202020204" pitchFamily="34" charset="0"/>
                  </a:rPr>
                  <a:t>Compute the inter-class divergence matrix </a:t>
                </a:r>
                <a14:m>
                  <m:oMath xmlns:m="http://schemas.openxmlformats.org/officeDocument/2006/math">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𝑆</m:t>
                        </m:r>
                      </m:e>
                      <m:sub>
                        <m:r>
                          <a:rPr lang="en-US" altLang="zh-CN" sz="1400" i="1" smtClean="0">
                            <a:solidFill>
                              <a:srgbClr val="1D1D1A"/>
                            </a:solidFill>
                            <a:latin typeface="Cambria Math" panose="02040503050406030204" pitchFamily="18" charset="0"/>
                            <a:ea typeface="+mj-ea"/>
                          </a:rPr>
                          <m:t>𝑏</m:t>
                        </m:r>
                      </m:sub>
                    </m:sSub>
                    <m:r>
                      <a:rPr lang="en-US" altLang="zh-CN" sz="1400" i="1" smtClean="0">
                        <a:solidFill>
                          <a:srgbClr val="1D1D1A"/>
                        </a:solidFill>
                        <a:latin typeface="Cambria Math" panose="02040503050406030204" pitchFamily="18" charset="0"/>
                        <a:ea typeface="+mj-ea"/>
                      </a:rPr>
                      <m:t>.</m:t>
                    </m:r>
                  </m:oMath>
                </a14:m>
                <a:r>
                  <a:rPr lang="en-US" sz="1400" dirty="0">
                    <a:latin typeface="Arial" panose="020B0604020202020204" pitchFamily="34" charset="0"/>
                  </a:rPr>
                  <a:t>.</a:t>
                </a:r>
              </a:p>
              <a:p>
                <a:pPr marL="285750" indent="-285750">
                  <a:spcBef>
                    <a:spcPts val="800"/>
                  </a:spcBef>
                  <a:buFont typeface="Arial" panose="020B0604020202020204" pitchFamily="34" charset="0"/>
                  <a:buChar char="•"/>
                </a:pPr>
                <a:r>
                  <a:rPr lang="en-US" sz="1400" dirty="0">
                    <a:latin typeface="Arial" panose="020B0604020202020204" pitchFamily="34" charset="0"/>
                  </a:rPr>
                  <a:t>Compute </a:t>
                </a:r>
                <a14:m>
                  <m:oMath xmlns:m="http://schemas.openxmlformats.org/officeDocument/2006/math">
                    <m:sSubSup>
                      <m:sSubSupPr>
                        <m:ctrlPr>
                          <a:rPr lang="en-US" altLang="zh-CN" sz="1400" i="1" smtClean="0">
                            <a:solidFill>
                              <a:srgbClr val="1D1D1A"/>
                            </a:solidFill>
                            <a:latin typeface="Cambria Math" panose="02040503050406030204" pitchFamily="18" charset="0"/>
                            <a:ea typeface="+mj-ea"/>
                          </a:rPr>
                        </m:ctrlPr>
                      </m:sSubSupPr>
                      <m:e>
                        <m:r>
                          <a:rPr lang="en-US" altLang="zh-CN" sz="1400" i="1" smtClean="0">
                            <a:solidFill>
                              <a:srgbClr val="1D1D1A"/>
                            </a:solidFill>
                            <a:latin typeface="Cambria Math" panose="02040503050406030204" pitchFamily="18" charset="0"/>
                            <a:ea typeface="+mj-ea"/>
                          </a:rPr>
                          <m:t>𝑆</m:t>
                        </m:r>
                      </m:e>
                      <m:sub>
                        <m:r>
                          <a:rPr lang="en-US" altLang="zh-CN" sz="1400" i="1" smtClean="0">
                            <a:solidFill>
                              <a:srgbClr val="1D1D1A"/>
                            </a:solidFill>
                            <a:latin typeface="Cambria Math" panose="02040503050406030204" pitchFamily="18" charset="0"/>
                            <a:ea typeface="+mj-ea"/>
                          </a:rPr>
                          <m:t>𝑤</m:t>
                        </m:r>
                      </m:sub>
                      <m:sup>
                        <m:r>
                          <a:rPr lang="en-US" altLang="zh-CN" sz="1400" i="1" smtClean="0">
                            <a:solidFill>
                              <a:srgbClr val="1D1D1A"/>
                            </a:solidFill>
                            <a:latin typeface="Cambria Math" panose="02040503050406030204" pitchFamily="18" charset="0"/>
                            <a:ea typeface="+mj-ea"/>
                          </a:rPr>
                          <m:t>−1</m:t>
                        </m:r>
                      </m:sup>
                    </m:sSubSup>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𝑆</m:t>
                        </m:r>
                      </m:e>
                      <m:sub>
                        <m:r>
                          <a:rPr lang="en-US" altLang="zh-CN" sz="1400" i="1" smtClean="0">
                            <a:solidFill>
                              <a:srgbClr val="1D1D1A"/>
                            </a:solidFill>
                            <a:latin typeface="Cambria Math" panose="02040503050406030204" pitchFamily="18" charset="0"/>
                            <a:ea typeface="+mj-ea"/>
                          </a:rPr>
                          <m:t>𝑏</m:t>
                        </m:r>
                      </m:sub>
                    </m:sSub>
                  </m:oMath>
                </a14:m>
                <a:r>
                  <a:rPr lang="en-US" sz="1400" dirty="0">
                    <a:latin typeface="Arial" panose="020B0604020202020204" pitchFamily="34" charset="0"/>
                  </a:rPr>
                  <a:t> and its top </a:t>
                </a:r>
                <a:r>
                  <a:rPr lang="en-US" sz="1400" i="1" dirty="0">
                    <a:latin typeface="Arial" panose="020B0604020202020204" pitchFamily="34" charset="0"/>
                  </a:rPr>
                  <a:t>d</a:t>
                </a:r>
                <a:r>
                  <a:rPr lang="en-US" sz="1400" dirty="0">
                    <a:latin typeface="Arial" panose="020B0604020202020204" pitchFamily="34" charset="0"/>
                  </a:rPr>
                  <a:t> eigenvalues as well as the</a:t>
                </a:r>
                <a:r>
                  <a:rPr lang="en-US" sz="1400" dirty="0">
                    <a:solidFill>
                      <a:srgbClr val="00B050"/>
                    </a:solidFill>
                    <a:latin typeface="Arial" panose="020B0604020202020204" pitchFamily="34" charset="0"/>
                  </a:rPr>
                  <a:t> </a:t>
                </a:r>
                <a:r>
                  <a:rPr lang="en-US" sz="1400" dirty="0">
                    <a:latin typeface="Arial" panose="020B0604020202020204" pitchFamily="34" charset="0"/>
                  </a:rPr>
                  <a:t>corresponding eigenvectors. Subsequently, construct the projection matrix </a:t>
                </a:r>
                <a14:m>
                  <m:oMath xmlns:m="http://schemas.openxmlformats.org/officeDocument/2006/math">
                    <m:r>
                      <a:rPr lang="en-US" altLang="zh-CN" sz="1400" i="1" smtClean="0">
                        <a:solidFill>
                          <a:srgbClr val="1D1D1A"/>
                        </a:solidFill>
                        <a:latin typeface="Cambria Math" panose="02040503050406030204" pitchFamily="18" charset="0"/>
                        <a:ea typeface="+mj-ea"/>
                      </a:rPr>
                      <m:t>𝑊</m:t>
                    </m:r>
                  </m:oMath>
                </a14:m>
                <a:r>
                  <a:rPr lang="en-US" sz="1400" dirty="0">
                    <a:latin typeface="Arial" panose="020B0604020202020204" pitchFamily="34" charset="0"/>
                  </a:rPr>
                  <a:t>.</a:t>
                </a:r>
              </a:p>
              <a:p>
                <a:pPr marL="285750" indent="-285750">
                  <a:spcBef>
                    <a:spcPts val="800"/>
                  </a:spcBef>
                  <a:buFont typeface="Arial" panose="020B0604020202020204" pitchFamily="34" charset="0"/>
                  <a:buChar char="•"/>
                </a:pPr>
                <a:r>
                  <a:rPr lang="en-US" sz="1400" dirty="0">
                    <a:latin typeface="Arial" panose="020B0604020202020204" pitchFamily="34" charset="0"/>
                  </a:rPr>
                  <a:t>For each </a:t>
                </a:r>
                <a14:m>
                  <m:oMath xmlns:m="http://schemas.openxmlformats.org/officeDocument/2006/math">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𝑥</m:t>
                        </m:r>
                      </m:e>
                      <m:sub>
                        <m:r>
                          <a:rPr lang="en-US" altLang="zh-CN" sz="1400" i="1" smtClean="0">
                            <a:solidFill>
                              <a:srgbClr val="1D1D1A"/>
                            </a:solidFill>
                            <a:latin typeface="Cambria Math" panose="02040503050406030204" pitchFamily="18" charset="0"/>
                            <a:ea typeface="+mj-ea"/>
                          </a:rPr>
                          <m:t>𝑖</m:t>
                        </m:r>
                      </m:sub>
                    </m:sSub>
                  </m:oMath>
                </a14:m>
                <a:r>
                  <a:rPr lang="en-US" sz="1400" dirty="0">
                    <a:latin typeface="Arial" panose="020B0604020202020204" pitchFamily="34" charset="0"/>
                  </a:rPr>
                  <a:t>, obtain the </a:t>
                </a:r>
                <a:r>
                  <a:rPr lang="en-US" sz="1400" i="1" dirty="0">
                    <a:latin typeface="Arial" panose="020B0604020202020204" pitchFamily="34" charset="0"/>
                  </a:rPr>
                  <a:t>d</a:t>
                </a:r>
                <a:r>
                  <a:rPr lang="en-US" sz="1400" dirty="0">
                    <a:latin typeface="Arial" panose="020B0604020202020204" pitchFamily="34" charset="0"/>
                  </a:rPr>
                  <a:t>-dimensional vector </a:t>
                </a:r>
                <a14:m>
                  <m:oMath xmlns:m="http://schemas.openxmlformats.org/officeDocument/2006/math">
                    <m:sSubSup>
                      <m:sSubSupPr>
                        <m:ctrlPr>
                          <a:rPr lang="en-US" altLang="zh-CN" sz="1400" i="1" smtClean="0">
                            <a:solidFill>
                              <a:srgbClr val="1D1D1A"/>
                            </a:solidFill>
                            <a:latin typeface="Cambria Math" panose="02040503050406030204" pitchFamily="18" charset="0"/>
                            <a:ea typeface="+mj-ea"/>
                          </a:rPr>
                        </m:ctrlPr>
                      </m:sSubSupPr>
                      <m:e>
                        <m:r>
                          <a:rPr lang="en-US" altLang="zh-CN" sz="1400" i="1" smtClean="0">
                            <a:solidFill>
                              <a:srgbClr val="1D1D1A"/>
                            </a:solidFill>
                            <a:latin typeface="Cambria Math" panose="02040503050406030204" pitchFamily="18" charset="0"/>
                            <a:ea typeface="+mj-ea"/>
                          </a:rPr>
                          <m:t>𝑥</m:t>
                        </m:r>
                      </m:e>
                      <m:sub>
                        <m:r>
                          <a:rPr lang="en-US" altLang="zh-CN" sz="1400" i="1" smtClean="0">
                            <a:solidFill>
                              <a:srgbClr val="1D1D1A"/>
                            </a:solidFill>
                            <a:latin typeface="Cambria Math" panose="02040503050406030204" pitchFamily="18" charset="0"/>
                            <a:ea typeface="+mj-ea"/>
                          </a:rPr>
                          <m:t>𝑖</m:t>
                        </m:r>
                      </m:sub>
                      <m:sup>
                        <m:r>
                          <a:rPr lang="en-US" altLang="zh-CN" sz="1400" i="1" smtClean="0">
                            <a:solidFill>
                              <a:srgbClr val="1D1D1A"/>
                            </a:solidFill>
                            <a:latin typeface="Cambria Math" panose="02040503050406030204" pitchFamily="18" charset="0"/>
                            <a:ea typeface="+mj-ea"/>
                          </a:rPr>
                          <m:t>′</m:t>
                        </m:r>
                      </m:sup>
                    </m:sSubSup>
                    <m:r>
                      <a:rPr lang="en-US" altLang="zh-CN" sz="1400" i="1" smtClean="0">
                        <a:solidFill>
                          <a:srgbClr val="1D1D1A"/>
                        </a:solidFill>
                        <a:latin typeface="Cambria Math" panose="02040503050406030204" pitchFamily="18" charset="0"/>
                        <a:ea typeface="+mj-ea"/>
                      </a:rPr>
                      <m:t>=</m:t>
                    </m:r>
                    <m:sSup>
                      <m:sSupPr>
                        <m:ctrlPr>
                          <a:rPr lang="en-US" altLang="zh-CN" sz="1400" i="1" smtClean="0">
                            <a:solidFill>
                              <a:srgbClr val="1D1D1A"/>
                            </a:solidFill>
                            <a:latin typeface="Cambria Math" panose="02040503050406030204" pitchFamily="18" charset="0"/>
                            <a:ea typeface="+mj-ea"/>
                          </a:rPr>
                        </m:ctrlPr>
                      </m:sSupPr>
                      <m:e>
                        <m:r>
                          <a:rPr lang="en-US" altLang="zh-CN" sz="1400" i="1" smtClean="0">
                            <a:solidFill>
                              <a:srgbClr val="1D1D1A"/>
                            </a:solidFill>
                            <a:latin typeface="Cambria Math" panose="02040503050406030204" pitchFamily="18" charset="0"/>
                            <a:ea typeface="+mj-ea"/>
                          </a:rPr>
                          <m:t>𝑊</m:t>
                        </m:r>
                      </m:e>
                      <m:sup>
                        <m:r>
                          <a:rPr lang="en-US" altLang="zh-CN" sz="1400" i="1" smtClean="0">
                            <a:solidFill>
                              <a:srgbClr val="1D1D1A"/>
                            </a:solidFill>
                            <a:latin typeface="Cambria Math" panose="02040503050406030204" pitchFamily="18" charset="0"/>
                            <a:ea typeface="+mj-ea"/>
                          </a:rPr>
                          <m:t>𝑇</m:t>
                        </m:r>
                      </m:sup>
                    </m:sSup>
                    <m:sSub>
                      <m:sSubPr>
                        <m:ctrlPr>
                          <a:rPr lang="en-US" altLang="zh-CN" sz="1400" i="1" smtClean="0">
                            <a:solidFill>
                              <a:srgbClr val="1D1D1A"/>
                            </a:solidFill>
                            <a:latin typeface="Cambria Math" panose="02040503050406030204" pitchFamily="18" charset="0"/>
                            <a:ea typeface="+mj-ea"/>
                          </a:rPr>
                        </m:ctrlPr>
                      </m:sSubPr>
                      <m:e>
                        <m:r>
                          <a:rPr lang="en-US" altLang="zh-CN" sz="1400" i="1" smtClean="0">
                            <a:solidFill>
                              <a:srgbClr val="1D1D1A"/>
                            </a:solidFill>
                            <a:latin typeface="Cambria Math" panose="02040503050406030204" pitchFamily="18" charset="0"/>
                            <a:ea typeface="+mj-ea"/>
                          </a:rPr>
                          <m:t>𝑥</m:t>
                        </m:r>
                      </m:e>
                      <m:sub>
                        <m:r>
                          <a:rPr lang="en-US" altLang="zh-CN" sz="1400" i="1" smtClean="0">
                            <a:solidFill>
                              <a:srgbClr val="1D1D1A"/>
                            </a:solidFill>
                            <a:latin typeface="Cambria Math" panose="02040503050406030204" pitchFamily="18" charset="0"/>
                            <a:ea typeface="+mj-ea"/>
                          </a:rPr>
                          <m:t>𝑖</m:t>
                        </m:r>
                      </m:sub>
                    </m:sSub>
                  </m:oMath>
                </a14:m>
                <a:r>
                  <a:rPr lang="en-US" sz="1400" dirty="0">
                    <a:latin typeface="Arial" panose="020B0604020202020204" pitchFamily="34" charset="0"/>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443464" y="2784046"/>
                <a:ext cx="7195586" cy="3216458"/>
              </a:xfrm>
              <a:prstGeom prst="rect">
                <a:avLst/>
              </a:prstGeom>
              <a:blipFill rotWithShape="0">
                <a:blip r:embed="rId3"/>
                <a:stretch>
                  <a:fillRect l="-508" t="-380" r="-254" b="-949"/>
                </a:stretch>
              </a:blipFill>
            </p:spPr>
            <p:txBody>
              <a:bodyPr/>
              <a:lstStyle/>
              <a:p>
                <a:r>
                  <a:rPr lang="zh-CN" altLang="en-US">
                    <a:noFill/>
                  </a:rPr>
                  <a:t> </a:t>
                </a:r>
              </a:p>
            </p:txBody>
          </p:sp>
        </mc:Fallback>
      </mc:AlternateContent>
      <p:sp>
        <p:nvSpPr>
          <p:cNvPr id="8" name="矩形 7"/>
          <p:cNvSpPr/>
          <p:nvPr/>
        </p:nvSpPr>
        <p:spPr>
          <a:xfrm>
            <a:off x="393763" y="3835834"/>
            <a:ext cx="7130987" cy="2205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mj-ea"/>
            </a:endParaRPr>
          </a:p>
        </p:txBody>
      </p:sp>
      <mc:AlternateContent xmlns:mc="http://schemas.openxmlformats.org/markup-compatibility/2006" xmlns:a14="http://schemas.microsoft.com/office/drawing/2010/main">
        <mc:Choice Requires="a14">
          <p:sp>
            <p:nvSpPr>
              <p:cNvPr id="9" name="文本框 8"/>
              <p:cNvSpPr txBox="1"/>
              <p:nvPr/>
            </p:nvSpPr>
            <p:spPr>
              <a:xfrm>
                <a:off x="8134350" y="5046682"/>
                <a:ext cx="3752429" cy="1400383"/>
              </a:xfrm>
              <a:prstGeom prst="rect">
                <a:avLst/>
              </a:prstGeom>
              <a:noFill/>
            </p:spPr>
            <p:txBody>
              <a:bodyPr wrap="square" rtlCol="0">
                <a:spAutoFit/>
              </a:bodyPr>
              <a:lstStyle/>
              <a:p>
                <a:pPr>
                  <a:lnSpc>
                    <a:spcPts val="3440"/>
                  </a:lnSpc>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1D1D1A"/>
                              </a:solidFill>
                              <a:latin typeface="Cambria Math" panose="02040503050406030204" pitchFamily="18" charset="0"/>
                              <a:ea typeface="+mj-ea"/>
                            </a:rPr>
                          </m:ctrlPr>
                        </m:sSubPr>
                        <m:e>
                          <m:r>
                            <a:rPr lang="en-US" altLang="zh-CN" sz="1600" i="1" smtClean="0">
                              <a:solidFill>
                                <a:srgbClr val="1D1D1A"/>
                              </a:solidFill>
                              <a:latin typeface="Cambria Math" panose="02040503050406030204" pitchFamily="18" charset="0"/>
                              <a:ea typeface="+mj-ea"/>
                            </a:rPr>
                            <m:t>𝑆</m:t>
                          </m:r>
                        </m:e>
                        <m:sub>
                          <m:r>
                            <a:rPr lang="en-US" altLang="zh-CN" sz="1600" i="1" smtClean="0">
                              <a:solidFill>
                                <a:srgbClr val="1D1D1A"/>
                              </a:solidFill>
                              <a:latin typeface="Cambria Math" panose="02040503050406030204" pitchFamily="18" charset="0"/>
                              <a:ea typeface="+mj-ea"/>
                            </a:rPr>
                            <m:t>𝑏</m:t>
                          </m:r>
                        </m:sub>
                      </m:sSub>
                      <m:r>
                        <a:rPr lang="en-US" altLang="zh-CN" sz="1600" i="1" smtClean="0">
                          <a:solidFill>
                            <a:srgbClr val="1D1D1A"/>
                          </a:solidFill>
                          <a:latin typeface="Cambria Math" panose="02040503050406030204" pitchFamily="18" charset="0"/>
                          <a:ea typeface="+mj-ea"/>
                        </a:rPr>
                        <m:t>=</m:t>
                      </m:r>
                      <m:nary>
                        <m:naryPr>
                          <m:chr m:val="∑"/>
                          <m:ctrlPr>
                            <a:rPr lang="en-US" altLang="zh-CN" sz="1600" i="1" smtClean="0">
                              <a:solidFill>
                                <a:srgbClr val="1D1D1A"/>
                              </a:solidFill>
                              <a:latin typeface="Cambria Math" panose="02040503050406030204" pitchFamily="18" charset="0"/>
                              <a:ea typeface="+mj-ea"/>
                            </a:rPr>
                          </m:ctrlPr>
                        </m:naryPr>
                        <m:sub>
                          <m:r>
                            <m:rPr>
                              <m:brk m:alnAt="23"/>
                            </m:rPr>
                            <a:rPr lang="en-US" altLang="zh-CN" sz="1600" i="1" smtClean="0">
                              <a:solidFill>
                                <a:srgbClr val="1D1D1A"/>
                              </a:solidFill>
                              <a:latin typeface="Cambria Math" panose="02040503050406030204" pitchFamily="18" charset="0"/>
                              <a:ea typeface="+mj-ea"/>
                            </a:rPr>
                            <m:t>𝑖</m:t>
                          </m:r>
                          <m:r>
                            <a:rPr lang="en-US" altLang="zh-CN" sz="1600" i="1" smtClean="0">
                              <a:solidFill>
                                <a:srgbClr val="1D1D1A"/>
                              </a:solidFill>
                              <a:latin typeface="Cambria Math" panose="02040503050406030204" pitchFamily="18" charset="0"/>
                              <a:ea typeface="+mj-ea"/>
                            </a:rPr>
                            <m:t>=1</m:t>
                          </m:r>
                        </m:sub>
                        <m:sup>
                          <m:r>
                            <a:rPr lang="en-US" altLang="zh-CN" sz="1600" i="1" smtClean="0">
                              <a:solidFill>
                                <a:srgbClr val="1D1D1A"/>
                              </a:solidFill>
                              <a:latin typeface="Cambria Math" panose="02040503050406030204" pitchFamily="18" charset="0"/>
                              <a:ea typeface="+mj-ea"/>
                            </a:rPr>
                            <m:t>𝐶</m:t>
                          </m:r>
                        </m:sup>
                        <m:e>
                          <m:sSub>
                            <m:sSubPr>
                              <m:ctrlPr>
                                <a:rPr lang="en-US" altLang="zh-CN" sz="1600" i="1" smtClean="0">
                                  <a:solidFill>
                                    <a:srgbClr val="1D1D1A"/>
                                  </a:solidFill>
                                  <a:latin typeface="Cambria Math" panose="02040503050406030204" pitchFamily="18" charset="0"/>
                                  <a:ea typeface="+mj-ea"/>
                                </a:rPr>
                              </m:ctrlPr>
                            </m:sSubPr>
                            <m:e>
                              <m:r>
                                <a:rPr lang="en-US" altLang="zh-CN" sz="1600" i="1" smtClean="0">
                                  <a:solidFill>
                                    <a:srgbClr val="1D1D1A"/>
                                  </a:solidFill>
                                  <a:latin typeface="Cambria Math" panose="02040503050406030204" pitchFamily="18" charset="0"/>
                                  <a:ea typeface="+mj-ea"/>
                                </a:rPr>
                                <m:t>𝑚</m:t>
                              </m:r>
                            </m:e>
                            <m:sub>
                              <m:r>
                                <a:rPr lang="en-US" altLang="zh-CN" sz="1600" i="1" smtClean="0">
                                  <a:solidFill>
                                    <a:srgbClr val="1D1D1A"/>
                                  </a:solidFill>
                                  <a:latin typeface="Cambria Math" panose="02040503050406030204" pitchFamily="18" charset="0"/>
                                  <a:ea typeface="+mj-ea"/>
                                </a:rPr>
                                <m:t>𝑖</m:t>
                              </m:r>
                            </m:sub>
                          </m:sSub>
                          <m:r>
                            <a:rPr lang="en-US" altLang="zh-CN" sz="1600" i="1" smtClean="0">
                              <a:solidFill>
                                <a:srgbClr val="1D1D1A"/>
                              </a:solidFill>
                              <a:latin typeface="Cambria Math" panose="02040503050406030204" pitchFamily="18" charset="0"/>
                              <a:ea typeface="+mj-ea"/>
                            </a:rPr>
                            <m:t>(</m:t>
                          </m:r>
                          <m:sSub>
                            <m:sSubPr>
                              <m:ctrlPr>
                                <a:rPr lang="en-US" altLang="zh-CN" sz="1600" i="1" smtClean="0">
                                  <a:solidFill>
                                    <a:srgbClr val="1D1D1A"/>
                                  </a:solidFill>
                                  <a:latin typeface="Cambria Math" panose="02040503050406030204" pitchFamily="18" charset="0"/>
                                  <a:ea typeface="+mj-ea"/>
                                </a:rPr>
                              </m:ctrlPr>
                            </m:sSubPr>
                            <m:e>
                              <m:r>
                                <a:rPr lang="zh-CN" altLang="en-US" sz="1600" i="1" smtClean="0">
                                  <a:solidFill>
                                    <a:srgbClr val="1D1D1A"/>
                                  </a:solidFill>
                                  <a:latin typeface="Cambria Math" panose="02040503050406030204" pitchFamily="18" charset="0"/>
                                  <a:ea typeface="+mj-ea"/>
                                </a:rPr>
                                <m:t>𝜇</m:t>
                              </m:r>
                            </m:e>
                            <m:sub>
                              <m:r>
                                <a:rPr lang="en-US" altLang="zh-CN" sz="1600" i="1" smtClean="0">
                                  <a:solidFill>
                                    <a:srgbClr val="1D1D1A"/>
                                  </a:solidFill>
                                  <a:latin typeface="Cambria Math" panose="02040503050406030204" pitchFamily="18" charset="0"/>
                                  <a:ea typeface="+mj-ea"/>
                                </a:rPr>
                                <m:t>𝑖</m:t>
                              </m:r>
                            </m:sub>
                          </m:sSub>
                          <m:r>
                            <a:rPr lang="en-US" altLang="zh-CN" sz="1600" i="1" smtClean="0">
                              <a:solidFill>
                                <a:srgbClr val="1D1D1A"/>
                              </a:solidFill>
                              <a:latin typeface="Cambria Math" panose="02040503050406030204" pitchFamily="18" charset="0"/>
                              <a:ea typeface="+mj-ea"/>
                            </a:rPr>
                            <m:t>−</m:t>
                          </m:r>
                          <m:r>
                            <a:rPr lang="zh-CN" altLang="en-US" sz="1600" i="1" smtClean="0">
                              <a:solidFill>
                                <a:srgbClr val="1D1D1A"/>
                              </a:solidFill>
                              <a:latin typeface="Cambria Math" panose="02040503050406030204" pitchFamily="18" charset="0"/>
                              <a:ea typeface="+mj-ea"/>
                            </a:rPr>
                            <m:t>𝜇</m:t>
                          </m:r>
                          <m:r>
                            <a:rPr lang="en-US" altLang="zh-CN" sz="1600" i="1" smtClean="0">
                              <a:solidFill>
                                <a:srgbClr val="1D1D1A"/>
                              </a:solidFill>
                              <a:latin typeface="Cambria Math" panose="02040503050406030204" pitchFamily="18" charset="0"/>
                              <a:ea typeface="+mj-ea"/>
                            </a:rPr>
                            <m:t>)</m:t>
                          </m:r>
                          <m:sSup>
                            <m:sSupPr>
                              <m:ctrlPr>
                                <a:rPr lang="en-US" altLang="zh-CN" sz="1600" i="1" smtClean="0">
                                  <a:solidFill>
                                    <a:srgbClr val="1D1D1A"/>
                                  </a:solidFill>
                                  <a:latin typeface="Cambria Math" panose="02040503050406030204" pitchFamily="18" charset="0"/>
                                  <a:ea typeface="+mj-ea"/>
                                </a:rPr>
                              </m:ctrlPr>
                            </m:sSupPr>
                            <m:e>
                              <m:r>
                                <a:rPr lang="en-US" altLang="zh-CN" sz="1600" i="1" smtClean="0">
                                  <a:solidFill>
                                    <a:srgbClr val="1D1D1A"/>
                                  </a:solidFill>
                                  <a:latin typeface="Cambria Math" panose="02040503050406030204" pitchFamily="18" charset="0"/>
                                  <a:ea typeface="+mj-ea"/>
                                </a:rPr>
                                <m:t>(</m:t>
                              </m:r>
                              <m:sSub>
                                <m:sSubPr>
                                  <m:ctrlPr>
                                    <a:rPr lang="en-US" altLang="zh-CN" sz="1600" i="1">
                                      <a:solidFill>
                                        <a:srgbClr val="1D1D1A"/>
                                      </a:solidFill>
                                      <a:latin typeface="Cambria Math" panose="02040503050406030204" pitchFamily="18" charset="0"/>
                                      <a:ea typeface="+mj-ea"/>
                                    </a:rPr>
                                  </m:ctrlPr>
                                </m:sSubPr>
                                <m:e>
                                  <m:r>
                                    <a:rPr lang="zh-CN" altLang="en-US" sz="1600" i="1">
                                      <a:solidFill>
                                        <a:srgbClr val="1D1D1A"/>
                                      </a:solidFill>
                                      <a:latin typeface="Cambria Math" panose="02040503050406030204" pitchFamily="18" charset="0"/>
                                      <a:ea typeface="+mj-ea"/>
                                    </a:rPr>
                                    <m:t>𝜇</m:t>
                                  </m:r>
                                </m:e>
                                <m:sub>
                                  <m:r>
                                    <a:rPr lang="en-US" altLang="zh-CN" sz="1600" i="1">
                                      <a:solidFill>
                                        <a:srgbClr val="1D1D1A"/>
                                      </a:solidFill>
                                      <a:latin typeface="Cambria Math" panose="02040503050406030204" pitchFamily="18" charset="0"/>
                                      <a:ea typeface="+mj-ea"/>
                                    </a:rPr>
                                    <m:t>𝑖</m:t>
                                  </m:r>
                                </m:sub>
                              </m:sSub>
                              <m:r>
                                <a:rPr lang="en-US" altLang="zh-CN" sz="1600" i="1">
                                  <a:solidFill>
                                    <a:srgbClr val="1D1D1A"/>
                                  </a:solidFill>
                                  <a:latin typeface="Cambria Math" panose="02040503050406030204" pitchFamily="18" charset="0"/>
                                  <a:ea typeface="+mj-ea"/>
                                </a:rPr>
                                <m:t>−</m:t>
                              </m:r>
                              <m:r>
                                <a:rPr lang="zh-CN" altLang="en-US" sz="1600" i="1">
                                  <a:solidFill>
                                    <a:srgbClr val="1D1D1A"/>
                                  </a:solidFill>
                                  <a:latin typeface="Cambria Math" panose="02040503050406030204" pitchFamily="18" charset="0"/>
                                  <a:ea typeface="+mj-ea"/>
                                </a:rPr>
                                <m:t>𝜇</m:t>
                              </m:r>
                              <m:r>
                                <a:rPr lang="en-US" altLang="zh-CN" sz="1600" i="1" smtClean="0">
                                  <a:solidFill>
                                    <a:srgbClr val="1D1D1A"/>
                                  </a:solidFill>
                                  <a:latin typeface="Cambria Math" panose="02040503050406030204" pitchFamily="18" charset="0"/>
                                  <a:ea typeface="+mj-ea"/>
                                </a:rPr>
                                <m:t>)</m:t>
                              </m:r>
                            </m:e>
                            <m:sup>
                              <m:r>
                                <a:rPr lang="en-US" altLang="zh-CN" sz="1600" i="1" smtClean="0">
                                  <a:solidFill>
                                    <a:srgbClr val="1D1D1A"/>
                                  </a:solidFill>
                                  <a:latin typeface="Cambria Math" panose="02040503050406030204" pitchFamily="18" charset="0"/>
                                  <a:ea typeface="+mj-ea"/>
                                </a:rPr>
                                <m:t>𝑇</m:t>
                              </m:r>
                            </m:sup>
                          </m:sSup>
                        </m:e>
                      </m:nary>
                    </m:oMath>
                  </m:oMathPara>
                </a14:m>
                <a:endParaRPr dirty="0">
                  <a:latin typeface="Arial" panose="020B0604020202020204" pitchFamily="34" charset="0"/>
                </a:endParaRPr>
              </a:p>
              <a:p>
                <a:pPr>
                  <a:lnSpc>
                    <a:spcPts val="3440"/>
                  </a:lnSpc>
                </a:pPr>
                <a:endParaRPr lang="en-US" altLang="zh-CN" sz="1600" i="1" dirty="0">
                  <a:solidFill>
                    <a:srgbClr val="1D1D1A"/>
                  </a:solidFill>
                  <a:latin typeface="Cambria Math" panose="02040503050406030204" pitchFamily="18" charset="0"/>
                  <a:ea typeface="+mj-ea"/>
                </a:endParaRPr>
              </a:p>
              <a:p>
                <a:pPr>
                  <a:lnSpc>
                    <a:spcPts val="3440"/>
                  </a:lnSpc>
                </a:pPr>
                <a14:m>
                  <m:oMathPara xmlns:m="http://schemas.openxmlformats.org/officeDocument/2006/math">
                    <m:oMathParaPr>
                      <m:jc m:val="centerGroup"/>
                    </m:oMathParaPr>
                    <m:oMath xmlns:m="http://schemas.openxmlformats.org/officeDocument/2006/math">
                      <m:sSub>
                        <m:sSubPr>
                          <m:ctrlPr>
                            <a:rPr lang="en-US" altLang="zh-CN" sz="1600" i="1">
                              <a:solidFill>
                                <a:srgbClr val="1D1D1A"/>
                              </a:solidFill>
                              <a:latin typeface="Cambria Math" panose="02040503050406030204" pitchFamily="18" charset="0"/>
                              <a:ea typeface="+mj-ea"/>
                            </a:rPr>
                          </m:ctrlPr>
                        </m:sSubPr>
                        <m:e>
                          <m:r>
                            <a:rPr lang="en-US" altLang="zh-CN" sz="1600" i="1">
                              <a:solidFill>
                                <a:srgbClr val="1D1D1A"/>
                              </a:solidFill>
                              <a:latin typeface="Cambria Math" panose="02040503050406030204" pitchFamily="18" charset="0"/>
                              <a:ea typeface="+mj-ea"/>
                            </a:rPr>
                            <m:t>𝑆</m:t>
                          </m:r>
                        </m:e>
                        <m:sub>
                          <m:r>
                            <a:rPr lang="en-US" altLang="zh-CN" sz="1600" i="1" smtClean="0">
                              <a:solidFill>
                                <a:srgbClr val="1D1D1A"/>
                              </a:solidFill>
                              <a:latin typeface="Cambria Math" panose="02040503050406030204" pitchFamily="18" charset="0"/>
                              <a:ea typeface="+mj-ea"/>
                            </a:rPr>
                            <m:t>𝑤</m:t>
                          </m:r>
                        </m:sub>
                      </m:sSub>
                      <m:r>
                        <a:rPr lang="en-US" altLang="zh-CN" sz="1600" i="1">
                          <a:solidFill>
                            <a:srgbClr val="1D1D1A"/>
                          </a:solidFill>
                          <a:latin typeface="Cambria Math" panose="02040503050406030204" pitchFamily="18" charset="0"/>
                          <a:ea typeface="+mj-ea"/>
                        </a:rPr>
                        <m:t>=</m:t>
                      </m:r>
                      <m:nary>
                        <m:naryPr>
                          <m:chr m:val="∑"/>
                          <m:supHide m:val="on"/>
                          <m:ctrlPr>
                            <a:rPr lang="en-US" altLang="zh-CN" sz="1600" i="1" smtClean="0">
                              <a:solidFill>
                                <a:srgbClr val="1D1D1A"/>
                              </a:solidFill>
                              <a:latin typeface="Cambria Math" panose="02040503050406030204" pitchFamily="18" charset="0"/>
                              <a:ea typeface="+mj-ea"/>
                            </a:rPr>
                          </m:ctrlPr>
                        </m:naryPr>
                        <m:sub>
                          <m:r>
                            <m:rPr>
                              <m:brk m:alnAt="7"/>
                            </m:rPr>
                            <a:rPr lang="en-US" altLang="zh-CN" sz="1600" i="1" smtClean="0">
                              <a:solidFill>
                                <a:srgbClr val="1D1D1A"/>
                              </a:solidFill>
                              <a:latin typeface="Cambria Math" panose="02040503050406030204" pitchFamily="18" charset="0"/>
                              <a:ea typeface="+mj-ea"/>
                            </a:rPr>
                            <m:t>𝑥</m:t>
                          </m:r>
                          <m:r>
                            <a:rPr lang="en-US" altLang="zh-CN" sz="1600" i="1" smtClean="0">
                              <a:solidFill>
                                <a:srgbClr val="1D1D1A"/>
                              </a:solidFill>
                              <a:latin typeface="Cambria Math" panose="02040503050406030204" pitchFamily="18" charset="0"/>
                              <a:ea typeface="+mj-ea"/>
                            </a:rPr>
                            <m:t>∈</m:t>
                          </m:r>
                          <m:sSub>
                            <m:sSubPr>
                              <m:ctrlPr>
                                <a:rPr lang="en-US" altLang="zh-CN" sz="1600" i="1" smtClean="0">
                                  <a:solidFill>
                                    <a:srgbClr val="1D1D1A"/>
                                  </a:solidFill>
                                  <a:latin typeface="Cambria Math" panose="02040503050406030204" pitchFamily="18" charset="0"/>
                                  <a:ea typeface="+mj-ea"/>
                                </a:rPr>
                              </m:ctrlPr>
                            </m:sSubPr>
                            <m:e>
                              <m:r>
                                <a:rPr lang="en-US" altLang="zh-CN" sz="1600" i="1" smtClean="0">
                                  <a:solidFill>
                                    <a:srgbClr val="1D1D1A"/>
                                  </a:solidFill>
                                  <a:latin typeface="Cambria Math" panose="02040503050406030204" pitchFamily="18" charset="0"/>
                                  <a:ea typeface="+mj-ea"/>
                                </a:rPr>
                                <m:t>𝑋</m:t>
                              </m:r>
                            </m:e>
                            <m:sub>
                              <m:r>
                                <a:rPr lang="en-US" altLang="zh-CN" sz="1600" i="1" smtClean="0">
                                  <a:solidFill>
                                    <a:srgbClr val="1D1D1A"/>
                                  </a:solidFill>
                                  <a:latin typeface="Cambria Math" panose="02040503050406030204" pitchFamily="18" charset="0"/>
                                  <a:ea typeface="+mj-ea"/>
                                </a:rPr>
                                <m:t>𝑖</m:t>
                              </m:r>
                            </m:sub>
                          </m:sSub>
                        </m:sub>
                        <m:sup/>
                        <m:e>
                          <m:r>
                            <a:rPr lang="en-US" altLang="zh-CN" sz="1600" i="1">
                              <a:solidFill>
                                <a:srgbClr val="1D1D1A"/>
                              </a:solidFill>
                              <a:latin typeface="Cambria Math" panose="02040503050406030204" pitchFamily="18" charset="0"/>
                              <a:ea typeface="+mj-ea"/>
                            </a:rPr>
                            <m:t>(</m:t>
                          </m:r>
                          <m:sSub>
                            <m:sSubPr>
                              <m:ctrlPr>
                                <a:rPr lang="en-US" altLang="zh-CN" sz="1600" i="1">
                                  <a:solidFill>
                                    <a:srgbClr val="1D1D1A"/>
                                  </a:solidFill>
                                  <a:latin typeface="Cambria Math" panose="02040503050406030204" pitchFamily="18" charset="0"/>
                                  <a:ea typeface="+mj-ea"/>
                                </a:rPr>
                              </m:ctrlPr>
                            </m:sSubPr>
                            <m:e>
                              <m:r>
                                <a:rPr lang="en-US" altLang="zh-CN" sz="1600" i="1" smtClean="0">
                                  <a:solidFill>
                                    <a:srgbClr val="1D1D1A"/>
                                  </a:solidFill>
                                  <a:latin typeface="Cambria Math" panose="02040503050406030204" pitchFamily="18" charset="0"/>
                                  <a:ea typeface="+mj-ea"/>
                                </a:rPr>
                                <m:t>𝑥</m:t>
                              </m:r>
                              <m:r>
                                <a:rPr lang="en-US" altLang="zh-CN" sz="1600" i="1" smtClean="0">
                                  <a:solidFill>
                                    <a:srgbClr val="1D1D1A"/>
                                  </a:solidFill>
                                  <a:latin typeface="Cambria Math" panose="02040503050406030204" pitchFamily="18" charset="0"/>
                                  <a:ea typeface="+mj-ea"/>
                                </a:rPr>
                                <m:t>−</m:t>
                              </m:r>
                              <m:r>
                                <a:rPr lang="zh-CN" altLang="en-US" sz="1600" i="1">
                                  <a:solidFill>
                                    <a:srgbClr val="1D1D1A"/>
                                  </a:solidFill>
                                  <a:latin typeface="Cambria Math" panose="02040503050406030204" pitchFamily="18" charset="0"/>
                                  <a:ea typeface="+mj-ea"/>
                                </a:rPr>
                                <m:t>𝜇</m:t>
                              </m:r>
                            </m:e>
                            <m:sub>
                              <m:r>
                                <a:rPr lang="en-US" altLang="zh-CN" sz="1600" i="1">
                                  <a:solidFill>
                                    <a:srgbClr val="1D1D1A"/>
                                  </a:solidFill>
                                  <a:latin typeface="Cambria Math" panose="02040503050406030204" pitchFamily="18" charset="0"/>
                                  <a:ea typeface="+mj-ea"/>
                                </a:rPr>
                                <m:t>𝑖</m:t>
                              </m:r>
                            </m:sub>
                          </m:sSub>
                          <m:r>
                            <a:rPr lang="en-US" altLang="zh-CN" sz="1600" i="1">
                              <a:solidFill>
                                <a:srgbClr val="1D1D1A"/>
                              </a:solidFill>
                              <a:latin typeface="Cambria Math" panose="02040503050406030204" pitchFamily="18" charset="0"/>
                              <a:ea typeface="+mj-ea"/>
                            </a:rPr>
                            <m:t>)</m:t>
                          </m:r>
                          <m:sSup>
                            <m:sSupPr>
                              <m:ctrlPr>
                                <a:rPr lang="en-US" altLang="zh-CN" sz="1600" i="1">
                                  <a:solidFill>
                                    <a:srgbClr val="1D1D1A"/>
                                  </a:solidFill>
                                  <a:latin typeface="Cambria Math" panose="02040503050406030204" pitchFamily="18" charset="0"/>
                                  <a:ea typeface="+mj-ea"/>
                                </a:rPr>
                              </m:ctrlPr>
                            </m:sSupPr>
                            <m:e>
                              <m:r>
                                <a:rPr lang="en-US" altLang="zh-CN" sz="1600" i="1">
                                  <a:solidFill>
                                    <a:srgbClr val="1D1D1A"/>
                                  </a:solidFill>
                                  <a:latin typeface="Cambria Math" panose="02040503050406030204" pitchFamily="18" charset="0"/>
                                  <a:ea typeface="+mj-ea"/>
                                </a:rPr>
                                <m:t>(</m:t>
                              </m:r>
                              <m:sSub>
                                <m:sSubPr>
                                  <m:ctrlPr>
                                    <a:rPr lang="en-US" altLang="zh-CN" sz="1600" i="1">
                                      <a:solidFill>
                                        <a:srgbClr val="1D1D1A"/>
                                      </a:solidFill>
                                      <a:latin typeface="Cambria Math" panose="02040503050406030204" pitchFamily="18" charset="0"/>
                                      <a:ea typeface="+mj-ea"/>
                                    </a:rPr>
                                  </m:ctrlPr>
                                </m:sSubPr>
                                <m:e>
                                  <m:r>
                                    <a:rPr lang="en-US" altLang="zh-CN" sz="1600" i="1" smtClean="0">
                                      <a:solidFill>
                                        <a:srgbClr val="1D1D1A"/>
                                      </a:solidFill>
                                      <a:latin typeface="Cambria Math" panose="02040503050406030204" pitchFamily="18" charset="0"/>
                                      <a:ea typeface="+mj-ea"/>
                                    </a:rPr>
                                    <m:t>𝑥</m:t>
                                  </m:r>
                                  <m:r>
                                    <a:rPr lang="en-US" altLang="zh-CN" sz="1600" i="1" smtClean="0">
                                      <a:solidFill>
                                        <a:srgbClr val="1D1D1A"/>
                                      </a:solidFill>
                                      <a:latin typeface="Cambria Math" panose="02040503050406030204" pitchFamily="18" charset="0"/>
                                      <a:ea typeface="+mj-ea"/>
                                    </a:rPr>
                                    <m:t>−</m:t>
                                  </m:r>
                                  <m:r>
                                    <a:rPr lang="zh-CN" altLang="en-US" sz="1600" i="1">
                                      <a:solidFill>
                                        <a:srgbClr val="1D1D1A"/>
                                      </a:solidFill>
                                      <a:latin typeface="Cambria Math" panose="02040503050406030204" pitchFamily="18" charset="0"/>
                                      <a:ea typeface="+mj-ea"/>
                                    </a:rPr>
                                    <m:t>𝜇</m:t>
                                  </m:r>
                                </m:e>
                                <m:sub>
                                  <m:r>
                                    <a:rPr lang="en-US" altLang="zh-CN" sz="1600" i="1">
                                      <a:solidFill>
                                        <a:srgbClr val="1D1D1A"/>
                                      </a:solidFill>
                                      <a:latin typeface="Cambria Math" panose="02040503050406030204" pitchFamily="18" charset="0"/>
                                      <a:ea typeface="+mj-ea"/>
                                    </a:rPr>
                                    <m:t>𝑖</m:t>
                                  </m:r>
                                </m:sub>
                              </m:sSub>
                              <m:r>
                                <a:rPr lang="en-US" altLang="zh-CN" sz="1600" i="1">
                                  <a:solidFill>
                                    <a:srgbClr val="1D1D1A"/>
                                  </a:solidFill>
                                  <a:latin typeface="Cambria Math" panose="02040503050406030204" pitchFamily="18" charset="0"/>
                                  <a:ea typeface="+mj-ea"/>
                                </a:rPr>
                                <m:t>)</m:t>
                              </m:r>
                            </m:e>
                            <m:sup>
                              <m:r>
                                <a:rPr lang="en-US" altLang="zh-CN" sz="1600" i="1">
                                  <a:solidFill>
                                    <a:srgbClr val="1D1D1A"/>
                                  </a:solidFill>
                                  <a:latin typeface="Cambria Math" panose="02040503050406030204" pitchFamily="18" charset="0"/>
                                  <a:ea typeface="+mj-ea"/>
                                </a:rPr>
                                <m:t>𝑇</m:t>
                              </m:r>
                            </m:sup>
                          </m:sSup>
                        </m:e>
                      </m:nary>
                    </m:oMath>
                  </m:oMathPara>
                </a14:m>
                <a:endParaRPr lang="en-US" sz="1600" dirty="0">
                  <a:solidFill>
                    <a:srgbClr val="1D1D1A"/>
                  </a:solidFill>
                  <a:latin typeface="Arial" panose="020B0604020202020204" pitchFamily="34" charset="0"/>
                  <a:ea typeface="+mj-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134350" y="5046682"/>
                <a:ext cx="3752429" cy="1400383"/>
              </a:xfrm>
              <a:prstGeom prst="rect">
                <a:avLst/>
              </a:prstGeom>
              <a:blipFill rotWithShape="0">
                <a:blip r:embed="rId4"/>
                <a:stretch>
                  <a:fillRect t="-65652" b="-84348"/>
                </a:stretch>
              </a:blipFill>
            </p:spPr>
            <p:txBody>
              <a:bodyPr/>
              <a:lstStyle/>
              <a:p>
                <a:r>
                  <a:rPr lang="zh-CN" altLang="en-US">
                    <a:noFill/>
                  </a:rPr>
                  <a:t> </a:t>
                </a:r>
              </a:p>
            </p:txBody>
          </p:sp>
        </mc:Fallback>
      </mc:AlternateContent>
      <p:sp>
        <p:nvSpPr>
          <p:cNvPr id="10" name="矩形 9"/>
          <p:cNvSpPr/>
          <p:nvPr/>
        </p:nvSpPr>
        <p:spPr>
          <a:xfrm>
            <a:off x="26632" y="6579152"/>
            <a:ext cx="12094350" cy="276999"/>
          </a:xfrm>
          <a:prstGeom prst="rect">
            <a:avLst/>
          </a:prstGeom>
          <a:solidFill>
            <a:srgbClr val="A7E8FF"/>
          </a:solidFill>
        </p:spPr>
        <p:txBody>
          <a:bodyPr wrap="square">
            <a:spAutoFit/>
          </a:bodyPr>
          <a:lstStyle/>
          <a:p>
            <a:r>
              <a:rPr lang="en-US" sz="1200">
                <a:solidFill>
                  <a:srgbClr val="1D1D1A"/>
                </a:solidFill>
                <a:latin typeface="Arial" panose="020B0604020202020204" pitchFamily="34" charset="0"/>
                <a:ea typeface="+mj-ea"/>
                <a:hlinkClick r:id="rId5"/>
              </a:rPr>
              <a:t>https://stats.stackexchange.com/questions/111421/reproduce-linear-discriminant-analysis-projection-plot</a:t>
            </a:r>
          </a:p>
        </p:txBody>
      </p:sp>
      <p:sp>
        <p:nvSpPr>
          <p:cNvPr id="13" name="文本框 12"/>
          <p:cNvSpPr txBox="1"/>
          <p:nvPr/>
        </p:nvSpPr>
        <p:spPr>
          <a:xfrm>
            <a:off x="11625853" y="4703884"/>
            <a:ext cx="432027" cy="307777"/>
          </a:xfrm>
          <a:prstGeom prst="rect">
            <a:avLst/>
          </a:prstGeom>
          <a:noFill/>
        </p:spPr>
        <p:txBody>
          <a:bodyPr wrap="square" rtlCol="0">
            <a:spAutoFit/>
          </a:bodyPr>
          <a:lstStyle/>
          <a:p>
            <a:r>
              <a:rPr lang="en-US" sz="1400">
                <a:latin typeface="Arial" panose="020B0604020202020204" pitchFamily="34" charset="0"/>
              </a:rPr>
              <a:t>[9]</a:t>
            </a:r>
          </a:p>
        </p:txBody>
      </p:sp>
    </p:spTree>
    <p:extLst>
      <p:ext uri="{BB962C8B-B14F-4D97-AF65-F5344CB8AC3E}">
        <p14:creationId xmlns:p14="http://schemas.microsoft.com/office/powerpoint/2010/main" val="58832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2.2 Dimensionality Reduction of High-Dimensional Data (3)</a:t>
            </a:r>
          </a:p>
        </p:txBody>
      </p:sp>
      <mc:AlternateContent xmlns:mc="http://schemas.openxmlformats.org/markup-compatibility/2006" xmlns:a14="http://schemas.microsoft.com/office/drawing/2010/main">
        <mc:Choice Requires="a14">
          <p:sp>
            <p:nvSpPr>
              <p:cNvPr id="5" name="内容占位符 2"/>
              <p:cNvSpPr>
                <a:spLocks noGrp="1"/>
              </p:cNvSpPr>
              <p:nvPr>
                <p:ph idx="1"/>
              </p:nvPr>
            </p:nvSpPr>
            <p:spPr>
              <a:xfrm>
                <a:off x="314325" y="852670"/>
                <a:ext cx="11274362" cy="5333999"/>
              </a:xfrm>
            </p:spPr>
            <p:txBody>
              <a:bodyPr>
                <a:normAutofit/>
              </a:bodyPr>
              <a:lstStyle/>
              <a:p>
                <a:pPr>
                  <a:buFont typeface="Arial" panose="020B0604020202020204" pitchFamily="34" charset="0"/>
                  <a:buChar char="•"/>
                </a:pPr>
                <a:r>
                  <a:rPr lang="en-US" sz="1900" dirty="0">
                    <a:latin typeface="Arial" panose="020B0604020202020204" pitchFamily="34" charset="0"/>
                    <a:ea typeface="+mj-ea"/>
                  </a:rPr>
                  <a:t>Dimensionality reduction: </a:t>
                </a:r>
                <a:r>
                  <a:rPr lang="en-US" sz="1900" b="1" dirty="0">
                    <a:latin typeface="Arial" panose="020B0604020202020204" pitchFamily="34" charset="0"/>
                    <a:ea typeface="+mj-ea"/>
                  </a:rPr>
                  <a:t>t-distributed stochastic neighbor embedding (t-SNE)</a:t>
                </a:r>
              </a:p>
              <a:p>
                <a:pPr marL="361950" indent="0">
                  <a:buNone/>
                </a:pPr>
                <a:r>
                  <a:rPr lang="en-US" sz="1600" b="0" dirty="0">
                    <a:solidFill>
                      <a:srgbClr val="FF0000"/>
                    </a:solidFill>
                    <a:latin typeface="Arial" panose="020B0604020202020204" pitchFamily="34" charset="0"/>
                    <a:ea typeface="+mj-ea"/>
                  </a:rPr>
                  <a:t>t-SNE is a probability method that aims to minimize the difference in conditional probability distribution of data points between the original high-dimensional space and target low-dimensional space.</a:t>
                </a:r>
              </a:p>
              <a:p>
                <a:pPr marL="285750" indent="-285750">
                  <a:buFont typeface="Arial" panose="020B0604020202020204" pitchFamily="34" charset="0"/>
                  <a:buChar char="•"/>
                </a:pPr>
                <a:r>
                  <a:rPr lang="en-US" sz="1700" dirty="0">
                    <a:latin typeface="Arial" panose="020B0604020202020204" pitchFamily="34" charset="0"/>
                    <a:ea typeface="+mj-ea"/>
                  </a:rPr>
                  <a:t>Details</a:t>
                </a:r>
              </a:p>
              <a:p>
                <a:pPr marL="266700" indent="0">
                  <a:buNone/>
                </a:pPr>
                <a:r>
                  <a:rPr lang="en-US" sz="1600" b="0" dirty="0">
                    <a:latin typeface="Arial" panose="020B0604020202020204" pitchFamily="34" charset="0"/>
                  </a:rPr>
                  <a:t>In the original space, </a:t>
                </a:r>
                <a14:m>
                  <m:oMath xmlns:m="http://schemas.openxmlformats.org/officeDocument/2006/math">
                    <m:sSub>
                      <m:sSubPr>
                        <m:ctrlPr>
                          <a:rPr lang="en-US" altLang="zh-CN" sz="1600" b="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𝑝</m:t>
                        </m:r>
                      </m:e>
                      <m:sub>
                        <m:r>
                          <a:rPr lang="en-US" altLang="zh-CN" sz="1600" b="0" i="1" smtClean="0">
                            <a:latin typeface="Cambria Math" panose="02040503050406030204" pitchFamily="18" charset="0"/>
                            <a:ea typeface="+mj-ea"/>
                          </a:rPr>
                          <m:t>𝑗</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𝑖</m:t>
                        </m:r>
                      </m:sub>
                    </m:sSub>
                  </m:oMath>
                </a14:m>
                <a:r>
                  <a:rPr lang="en-US" sz="1600" b="0" dirty="0">
                    <a:latin typeface="Arial" panose="020B0604020202020204" pitchFamily="34" charset="0"/>
                  </a:rPr>
                  <a:t> represents the conditional probability that data point </a:t>
                </a:r>
                <a:r>
                  <a:rPr lang="en-US" sz="1600" b="0" i="1" dirty="0">
                    <a:latin typeface="Arial" panose="020B0604020202020204" pitchFamily="34" charset="0"/>
                  </a:rPr>
                  <a:t>j</a:t>
                </a:r>
                <a:r>
                  <a:rPr lang="en-US" sz="1600" b="0" dirty="0">
                    <a:latin typeface="Arial" panose="020B0604020202020204" pitchFamily="34" charset="0"/>
                  </a:rPr>
                  <a:t> is selected as a neighbor of data point </a:t>
                </a:r>
                <a:r>
                  <a:rPr lang="en-US" sz="1600" b="0" i="1" dirty="0">
                    <a:latin typeface="Arial" panose="020B0604020202020204" pitchFamily="34" charset="0"/>
                  </a:rPr>
                  <a:t>i</a:t>
                </a:r>
                <a:r>
                  <a:rPr lang="en-US" sz="1600" b="0" dirty="0">
                    <a:latin typeface="Arial" panose="020B0604020202020204" pitchFamily="34" charset="0"/>
                  </a:rPr>
                  <a:t>.</a:t>
                </a:r>
                <a:r>
                  <a:rPr lang="en-US" sz="1600" b="0" dirty="0">
                    <a:latin typeface="Arial" panose="020B0604020202020204" pitchFamily="34" charset="0"/>
                    <a:ea typeface="+mj-ea"/>
                  </a:rPr>
                  <a:t> </a:t>
                </a:r>
                <a14:m>
                  <m:oMath xmlns:m="http://schemas.openxmlformats.org/officeDocument/2006/math">
                    <m:sSub>
                      <m:sSubPr>
                        <m:ctrlPr>
                          <a:rPr lang="en-US" altLang="zh-CN" sz="1600" b="0" i="1">
                            <a:latin typeface="Cambria Math" panose="02040503050406030204" pitchFamily="18" charset="0"/>
                            <a:ea typeface="+mj-ea"/>
                          </a:rPr>
                        </m:ctrlPr>
                      </m:sSubPr>
                      <m:e>
                        <m:r>
                          <a:rPr lang="en-US" altLang="zh-CN" sz="1600" b="0" i="1" smtClean="0">
                            <a:latin typeface="Cambria Math" panose="02040503050406030204" pitchFamily="18" charset="0"/>
                            <a:ea typeface="+mj-ea"/>
                          </a:rPr>
                          <m:t>𝑞</m:t>
                        </m:r>
                      </m:e>
                      <m:sub>
                        <m:r>
                          <a:rPr lang="en-US" altLang="zh-CN" sz="1600" b="0" i="1">
                            <a:latin typeface="Cambria Math" panose="02040503050406030204" pitchFamily="18" charset="0"/>
                            <a:ea typeface="+mj-ea"/>
                          </a:rPr>
                          <m:t>𝑗</m:t>
                        </m:r>
                        <m:r>
                          <a:rPr lang="en-US" altLang="zh-CN" sz="1600" b="0" i="1">
                            <a:latin typeface="Cambria Math" panose="02040503050406030204" pitchFamily="18" charset="0"/>
                            <a:ea typeface="+mj-ea"/>
                          </a:rPr>
                          <m:t>|</m:t>
                        </m:r>
                        <m:r>
                          <a:rPr lang="en-US" altLang="zh-CN" sz="1600" b="0" i="1">
                            <a:latin typeface="Cambria Math" panose="02040503050406030204" pitchFamily="18" charset="0"/>
                            <a:ea typeface="+mj-ea"/>
                          </a:rPr>
                          <m:t>𝑖</m:t>
                        </m:r>
                      </m:sub>
                    </m:sSub>
                  </m:oMath>
                </a14:m>
                <a:r>
                  <a:rPr lang="en-US" sz="1600" b="0" dirty="0">
                    <a:latin typeface="Arial" panose="020B0604020202020204" pitchFamily="34" charset="0"/>
                  </a:rPr>
                  <a:t> is the conditional probability in the corresponding low-dimensional space.</a:t>
                </a:r>
                <a:r>
                  <a:rPr lang="en-US" sz="1600" b="0" dirty="0">
                    <a:latin typeface="Arial" panose="020B0604020202020204" pitchFamily="34" charset="0"/>
                    <a:ea typeface="+mj-ea"/>
                  </a:rPr>
                  <a:t> Their expressions are:</a:t>
                </a:r>
              </a:p>
              <a:p>
                <a:pPr marL="0" indent="0">
                  <a:buNone/>
                </a:pPr>
                <a:r>
                  <a:rPr lang="en-US" sz="1700" b="0" dirty="0">
                    <a:latin typeface="Arial" panose="020B0604020202020204" pitchFamily="34" charset="0"/>
                    <a:ea typeface="+mj-ea"/>
                  </a:rPr>
                  <a:t>               </a:t>
                </a:r>
                <a14:m>
                  <m:oMath xmlns:m="http://schemas.openxmlformats.org/officeDocument/2006/math">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𝑝</m:t>
                        </m:r>
                      </m:e>
                      <m:sub>
                        <m:r>
                          <a:rPr lang="en-US" altLang="zh-CN" sz="1700" b="0" i="1" smtClean="0">
                            <a:latin typeface="Cambria Math" panose="02040503050406030204" pitchFamily="18" charset="0"/>
                            <a:ea typeface="+mj-ea"/>
                          </a:rPr>
                          <m:t>𝑗</m:t>
                        </m:r>
                        <m:r>
                          <a:rPr lang="en-US" altLang="zh-CN" sz="1700" b="0" i="1" smtClean="0">
                            <a:latin typeface="Cambria Math" panose="02040503050406030204" pitchFamily="18" charset="0"/>
                            <a:ea typeface="+mj-ea"/>
                          </a:rPr>
                          <m:t>|</m:t>
                        </m:r>
                        <m:r>
                          <a:rPr lang="en-US" altLang="zh-CN" sz="1700" b="0" i="1" smtClean="0">
                            <a:latin typeface="Cambria Math" panose="02040503050406030204" pitchFamily="18" charset="0"/>
                            <a:ea typeface="+mj-ea"/>
                          </a:rPr>
                          <m:t>𝑖</m:t>
                        </m:r>
                      </m:sub>
                    </m:sSub>
                    <m:r>
                      <a:rPr lang="en-US" altLang="zh-CN" sz="1700" b="0" i="1" smtClean="0">
                        <a:latin typeface="Cambria Math" panose="02040503050406030204" pitchFamily="18" charset="0"/>
                        <a:ea typeface="+mj-ea"/>
                      </a:rPr>
                      <m:t>=</m:t>
                    </m:r>
                    <m:f>
                      <m:fPr>
                        <m:ctrlPr>
                          <a:rPr lang="en-US" altLang="zh-CN" sz="1700" b="0" i="1" smtClean="0">
                            <a:latin typeface="Cambria Math" panose="02040503050406030204" pitchFamily="18" charset="0"/>
                            <a:ea typeface="+mj-ea"/>
                          </a:rPr>
                        </m:ctrlPr>
                      </m:fPr>
                      <m:num>
                        <m:r>
                          <m:rPr>
                            <m:sty m:val="p"/>
                          </m:rPr>
                          <a:rPr lang="en-US" altLang="zh-CN" sz="1700" b="0" i="0" smtClean="0">
                            <a:latin typeface="Cambria Math" panose="02040503050406030204" pitchFamily="18" charset="0"/>
                            <a:ea typeface="+mj-ea"/>
                          </a:rPr>
                          <m:t>exp</m:t>
                        </m:r>
                        <m:r>
                          <a:rPr lang="en-US" altLang="zh-CN" sz="1700" b="0" i="1" smtClean="0">
                            <a:latin typeface="Cambria Math" panose="02040503050406030204" pitchFamily="18" charset="0"/>
                            <a:ea typeface="+mj-ea"/>
                          </a:rPr>
                          <m:t>⁡(−</m:t>
                        </m:r>
                        <m:sSup>
                          <m:sSupPr>
                            <m:ctrlPr>
                              <a:rPr lang="en-US" altLang="zh-CN" sz="1700" b="0" i="1" smtClean="0">
                                <a:latin typeface="Cambria Math" panose="02040503050406030204" pitchFamily="18" charset="0"/>
                                <a:ea typeface="+mj-ea"/>
                              </a:rPr>
                            </m:ctrlPr>
                          </m:sSupPr>
                          <m:e>
                            <m:d>
                              <m:dPr>
                                <m:begChr m:val="‖"/>
                                <m:endChr m:val="‖"/>
                                <m:ctrlPr>
                                  <a:rPr lang="en-US" altLang="zh-CN" sz="1700" b="0" i="1" smtClean="0">
                                    <a:latin typeface="Cambria Math" panose="02040503050406030204" pitchFamily="18" charset="0"/>
                                    <a:ea typeface="+mj-ea"/>
                                  </a:rPr>
                                </m:ctrlPr>
                              </m:dPr>
                              <m:e>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𝑥</m:t>
                                    </m:r>
                                  </m:e>
                                  <m:sub>
                                    <m:r>
                                      <a:rPr lang="en-US" altLang="zh-CN" sz="1700" b="0" i="1" smtClean="0">
                                        <a:latin typeface="Cambria Math" panose="02040503050406030204" pitchFamily="18" charset="0"/>
                                        <a:ea typeface="+mj-ea"/>
                                      </a:rPr>
                                      <m:t>𝑖</m:t>
                                    </m:r>
                                  </m:sub>
                                </m:sSub>
                                <m:r>
                                  <a:rPr lang="en-US" altLang="zh-CN" sz="1700" b="0" i="1" smtClean="0">
                                    <a:latin typeface="Cambria Math" panose="02040503050406030204" pitchFamily="18" charset="0"/>
                                    <a:ea typeface="+mj-ea"/>
                                  </a:rPr>
                                  <m:t>−</m:t>
                                </m:r>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𝑥</m:t>
                                    </m:r>
                                  </m:e>
                                  <m:sub>
                                    <m:r>
                                      <a:rPr lang="en-US" altLang="zh-CN" sz="1700" b="0" i="1" smtClean="0">
                                        <a:latin typeface="Cambria Math" panose="02040503050406030204" pitchFamily="18" charset="0"/>
                                        <a:ea typeface="+mj-ea"/>
                                      </a:rPr>
                                      <m:t>𝑗</m:t>
                                    </m:r>
                                  </m:sub>
                                </m:sSub>
                              </m:e>
                            </m:d>
                          </m:e>
                          <m:sup>
                            <m:r>
                              <a:rPr lang="en-US" altLang="zh-CN" sz="1700" b="0" i="1" smtClean="0">
                                <a:latin typeface="Cambria Math" panose="02040503050406030204" pitchFamily="18" charset="0"/>
                                <a:ea typeface="+mj-ea"/>
                              </a:rPr>
                              <m:t>2</m:t>
                            </m:r>
                          </m:sup>
                        </m:sSup>
                        <m:r>
                          <a:rPr lang="en-US" altLang="zh-CN" sz="1700" b="0" i="1" smtClean="0">
                            <a:latin typeface="Cambria Math" panose="02040503050406030204" pitchFamily="18" charset="0"/>
                            <a:ea typeface="+mj-ea"/>
                          </a:rPr>
                          <m:t>/2</m:t>
                        </m:r>
                        <m:sSubSup>
                          <m:sSubSupPr>
                            <m:ctrlPr>
                              <a:rPr lang="en-US" altLang="zh-CN" sz="1700" b="0" i="1" smtClean="0">
                                <a:latin typeface="Cambria Math" panose="02040503050406030204" pitchFamily="18" charset="0"/>
                                <a:ea typeface="+mj-ea"/>
                              </a:rPr>
                            </m:ctrlPr>
                          </m:sSubSupPr>
                          <m:e>
                            <m:r>
                              <a:rPr lang="zh-CN" altLang="en-US" sz="1700" b="0" i="1" smtClean="0">
                                <a:latin typeface="Cambria Math" panose="02040503050406030204" pitchFamily="18" charset="0"/>
                                <a:ea typeface="+mj-ea"/>
                              </a:rPr>
                              <m:t>𝜎</m:t>
                            </m:r>
                          </m:e>
                          <m:sub>
                            <m:r>
                              <a:rPr lang="en-US" altLang="zh-CN" sz="1700" b="0" i="1" smtClean="0">
                                <a:latin typeface="Cambria Math" panose="02040503050406030204" pitchFamily="18" charset="0"/>
                                <a:ea typeface="+mj-ea"/>
                              </a:rPr>
                              <m:t>𝑖</m:t>
                            </m:r>
                          </m:sub>
                          <m:sup>
                            <m:r>
                              <a:rPr lang="en-US" altLang="zh-CN" sz="1700" b="0" i="1" smtClean="0">
                                <a:latin typeface="Cambria Math" panose="02040503050406030204" pitchFamily="18" charset="0"/>
                                <a:ea typeface="+mj-ea"/>
                              </a:rPr>
                              <m:t>2</m:t>
                            </m:r>
                          </m:sup>
                        </m:sSubSup>
                        <m:r>
                          <a:rPr lang="en-US" altLang="zh-CN" sz="1700" b="0" i="1" smtClean="0">
                            <a:latin typeface="Cambria Math" panose="02040503050406030204" pitchFamily="18" charset="0"/>
                            <a:ea typeface="+mj-ea"/>
                          </a:rPr>
                          <m:t>)</m:t>
                        </m:r>
                      </m:num>
                      <m:den>
                        <m:nary>
                          <m:naryPr>
                            <m:chr m:val="∑"/>
                            <m:limLoc m:val="subSup"/>
                            <m:supHide m:val="on"/>
                            <m:ctrlPr>
                              <a:rPr lang="en-US" altLang="zh-CN" sz="1700" b="0" i="1" smtClean="0">
                                <a:latin typeface="Cambria Math" panose="02040503050406030204" pitchFamily="18" charset="0"/>
                                <a:ea typeface="+mj-ea"/>
                              </a:rPr>
                            </m:ctrlPr>
                          </m:naryPr>
                          <m:sub>
                            <m:r>
                              <m:rPr>
                                <m:brk m:alnAt="9"/>
                              </m:rPr>
                              <a:rPr lang="en-US" altLang="zh-CN" sz="1700" b="0" i="1" smtClean="0">
                                <a:latin typeface="Cambria Math" panose="02040503050406030204" pitchFamily="18" charset="0"/>
                                <a:ea typeface="+mj-ea"/>
                              </a:rPr>
                              <m:t>𝑘</m:t>
                            </m:r>
                            <m:r>
                              <a:rPr lang="en-US" altLang="zh-CN" sz="1700" b="0" i="1" smtClean="0">
                                <a:latin typeface="Cambria Math" panose="02040503050406030204" pitchFamily="18" charset="0"/>
                                <a:ea typeface="+mj-ea"/>
                              </a:rPr>
                              <m:t>≠</m:t>
                            </m:r>
                            <m:r>
                              <a:rPr lang="en-US" altLang="zh-CN" sz="1700" b="0" i="1" smtClean="0">
                                <a:latin typeface="Cambria Math" panose="02040503050406030204" pitchFamily="18" charset="0"/>
                                <a:ea typeface="+mj-ea"/>
                              </a:rPr>
                              <m:t>𝑖</m:t>
                            </m:r>
                          </m:sub>
                          <m:sup/>
                          <m:e>
                            <m:r>
                              <m:rPr>
                                <m:sty m:val="p"/>
                              </m:rPr>
                              <a:rPr lang="en-US" altLang="zh-CN" sz="1700" b="0" i="0" smtClean="0">
                                <a:latin typeface="Cambria Math" panose="02040503050406030204" pitchFamily="18" charset="0"/>
                                <a:ea typeface="+mj-ea"/>
                              </a:rPr>
                              <m:t>exp</m:t>
                            </m:r>
                            <m:r>
                              <a:rPr lang="en-US" altLang="zh-CN" sz="1700" b="0" i="1" smtClean="0">
                                <a:latin typeface="Cambria Math" panose="02040503050406030204" pitchFamily="18" charset="0"/>
                                <a:ea typeface="+mj-ea"/>
                              </a:rPr>
                              <m:t>⁡(</m:t>
                            </m:r>
                            <m:r>
                              <a:rPr lang="en-US" altLang="zh-CN" sz="1700" b="0" i="1">
                                <a:latin typeface="Cambria Math" panose="02040503050406030204" pitchFamily="18" charset="0"/>
                                <a:ea typeface="+mj-ea"/>
                              </a:rPr>
                              <m:t>−</m:t>
                            </m:r>
                            <m:sSup>
                              <m:sSupPr>
                                <m:ctrlPr>
                                  <a:rPr lang="en-US" altLang="zh-CN" sz="1700" b="0" i="1">
                                    <a:latin typeface="Cambria Math" panose="02040503050406030204" pitchFamily="18" charset="0"/>
                                    <a:ea typeface="+mj-ea"/>
                                  </a:rPr>
                                </m:ctrlPr>
                              </m:sSupPr>
                              <m:e>
                                <m:d>
                                  <m:dPr>
                                    <m:begChr m:val="‖"/>
                                    <m:endChr m:val="‖"/>
                                    <m:ctrlPr>
                                      <a:rPr lang="en-US" altLang="zh-CN" sz="1700" b="0" i="1">
                                        <a:latin typeface="Cambria Math" panose="02040503050406030204" pitchFamily="18" charset="0"/>
                                        <a:ea typeface="+mj-ea"/>
                                      </a:rPr>
                                    </m:ctrlPr>
                                  </m:dPr>
                                  <m:e>
                                    <m:sSub>
                                      <m:sSubPr>
                                        <m:ctrlPr>
                                          <a:rPr lang="en-US" altLang="zh-CN" sz="1700" b="0" i="1">
                                            <a:latin typeface="Cambria Math" panose="02040503050406030204" pitchFamily="18" charset="0"/>
                                            <a:ea typeface="+mj-ea"/>
                                          </a:rPr>
                                        </m:ctrlPr>
                                      </m:sSubPr>
                                      <m:e>
                                        <m:r>
                                          <a:rPr lang="en-US" altLang="zh-CN" sz="1700" b="0" i="1">
                                            <a:latin typeface="Cambria Math" panose="02040503050406030204" pitchFamily="18" charset="0"/>
                                            <a:ea typeface="+mj-ea"/>
                                          </a:rPr>
                                          <m:t>𝑥</m:t>
                                        </m:r>
                                      </m:e>
                                      <m:sub>
                                        <m:r>
                                          <a:rPr lang="en-US" altLang="zh-CN" sz="1700" b="0" i="1">
                                            <a:latin typeface="Cambria Math" panose="02040503050406030204" pitchFamily="18" charset="0"/>
                                            <a:ea typeface="+mj-ea"/>
                                          </a:rPr>
                                          <m:t>𝑖</m:t>
                                        </m:r>
                                      </m:sub>
                                    </m:sSub>
                                    <m:r>
                                      <a:rPr lang="en-US" altLang="zh-CN" sz="1700" b="0" i="1">
                                        <a:latin typeface="Cambria Math" panose="02040503050406030204" pitchFamily="18" charset="0"/>
                                        <a:ea typeface="+mj-ea"/>
                                      </a:rPr>
                                      <m:t>−</m:t>
                                    </m:r>
                                    <m:sSub>
                                      <m:sSubPr>
                                        <m:ctrlPr>
                                          <a:rPr lang="en-US" altLang="zh-CN" sz="1700" b="0" i="1">
                                            <a:latin typeface="Cambria Math" panose="02040503050406030204" pitchFamily="18" charset="0"/>
                                            <a:ea typeface="+mj-ea"/>
                                          </a:rPr>
                                        </m:ctrlPr>
                                      </m:sSubPr>
                                      <m:e>
                                        <m:r>
                                          <a:rPr lang="en-US" altLang="zh-CN" sz="1700" b="0" i="1">
                                            <a:latin typeface="Cambria Math" panose="02040503050406030204" pitchFamily="18" charset="0"/>
                                            <a:ea typeface="+mj-ea"/>
                                          </a:rPr>
                                          <m:t>𝑥</m:t>
                                        </m:r>
                                      </m:e>
                                      <m:sub>
                                        <m:r>
                                          <a:rPr lang="en-US" altLang="zh-CN" sz="1700" b="0" i="1" smtClean="0">
                                            <a:latin typeface="Cambria Math" panose="02040503050406030204" pitchFamily="18" charset="0"/>
                                            <a:ea typeface="+mj-ea"/>
                                          </a:rPr>
                                          <m:t>𝑘</m:t>
                                        </m:r>
                                      </m:sub>
                                    </m:sSub>
                                  </m:e>
                                </m:d>
                              </m:e>
                              <m:sup>
                                <m:r>
                                  <a:rPr lang="en-US" altLang="zh-CN" sz="1700" b="0" i="1">
                                    <a:latin typeface="Cambria Math" panose="02040503050406030204" pitchFamily="18" charset="0"/>
                                    <a:ea typeface="+mj-ea"/>
                                  </a:rPr>
                                  <m:t>2</m:t>
                                </m:r>
                              </m:sup>
                            </m:sSup>
                            <m:r>
                              <a:rPr lang="en-US" altLang="zh-CN" sz="1700" b="0" i="1">
                                <a:latin typeface="Cambria Math" panose="02040503050406030204" pitchFamily="18" charset="0"/>
                                <a:ea typeface="+mj-ea"/>
                              </a:rPr>
                              <m:t>/2</m:t>
                            </m:r>
                            <m:sSubSup>
                              <m:sSubSupPr>
                                <m:ctrlPr>
                                  <a:rPr lang="en-US" altLang="zh-CN" sz="1700" b="0" i="1">
                                    <a:latin typeface="Cambria Math" panose="02040503050406030204" pitchFamily="18" charset="0"/>
                                    <a:ea typeface="+mj-ea"/>
                                  </a:rPr>
                                </m:ctrlPr>
                              </m:sSubSupPr>
                              <m:e>
                                <m:r>
                                  <a:rPr lang="zh-CN" altLang="en-US" sz="1700" b="0" i="1">
                                    <a:latin typeface="Cambria Math" panose="02040503050406030204" pitchFamily="18" charset="0"/>
                                    <a:ea typeface="+mj-ea"/>
                                  </a:rPr>
                                  <m:t>𝜎</m:t>
                                </m:r>
                              </m:e>
                              <m:sub>
                                <m:r>
                                  <a:rPr lang="en-US" altLang="zh-CN" sz="1700" b="0" i="1">
                                    <a:latin typeface="Cambria Math" panose="02040503050406030204" pitchFamily="18" charset="0"/>
                                    <a:ea typeface="+mj-ea"/>
                                  </a:rPr>
                                  <m:t>𝑖</m:t>
                                </m:r>
                              </m:sub>
                              <m:sup>
                                <m:r>
                                  <a:rPr lang="en-US" altLang="zh-CN" sz="1700" b="0" i="1">
                                    <a:latin typeface="Cambria Math" panose="02040503050406030204" pitchFamily="18" charset="0"/>
                                    <a:ea typeface="+mj-ea"/>
                                  </a:rPr>
                                  <m:t>2</m:t>
                                </m:r>
                              </m:sup>
                            </m:sSubSup>
                            <m:r>
                              <a:rPr lang="en-US" altLang="zh-CN" sz="1700" b="0" i="1" smtClean="0">
                                <a:latin typeface="Cambria Math" panose="02040503050406030204" pitchFamily="18" charset="0"/>
                                <a:ea typeface="+mj-ea"/>
                              </a:rPr>
                              <m:t>)</m:t>
                            </m:r>
                          </m:e>
                        </m:nary>
                      </m:den>
                    </m:f>
                  </m:oMath>
                </a14:m>
                <a:r>
                  <a:rPr lang="en-US" sz="1700" b="0" dirty="0">
                    <a:latin typeface="Arial" panose="020B0604020202020204" pitchFamily="34" charset="0"/>
                    <a:ea typeface="+mj-ea"/>
                  </a:rPr>
                  <a:t>                      </a:t>
                </a:r>
                <a14:m>
                  <m:oMath xmlns:m="http://schemas.openxmlformats.org/officeDocument/2006/math">
                    <m:sSub>
                      <m:sSubPr>
                        <m:ctrlPr>
                          <a:rPr lang="en-US" altLang="zh-CN" sz="1700" b="0" i="1">
                            <a:latin typeface="Cambria Math" panose="02040503050406030204" pitchFamily="18" charset="0"/>
                            <a:ea typeface="+mj-ea"/>
                          </a:rPr>
                        </m:ctrlPr>
                      </m:sSubPr>
                      <m:e>
                        <m:r>
                          <a:rPr lang="en-US" altLang="zh-CN" sz="1700" b="0" i="1" smtClean="0">
                            <a:latin typeface="Cambria Math" panose="02040503050406030204" pitchFamily="18" charset="0"/>
                            <a:ea typeface="+mj-ea"/>
                          </a:rPr>
                          <m:t>𝑞</m:t>
                        </m:r>
                      </m:e>
                      <m:sub>
                        <m:r>
                          <a:rPr lang="en-US" altLang="zh-CN" sz="1700" b="0" i="1">
                            <a:latin typeface="Cambria Math" panose="02040503050406030204" pitchFamily="18" charset="0"/>
                            <a:ea typeface="+mj-ea"/>
                          </a:rPr>
                          <m:t>𝑗</m:t>
                        </m:r>
                        <m:r>
                          <a:rPr lang="en-US" altLang="zh-CN" sz="1700" b="0" i="1">
                            <a:latin typeface="Cambria Math" panose="02040503050406030204" pitchFamily="18" charset="0"/>
                            <a:ea typeface="+mj-ea"/>
                          </a:rPr>
                          <m:t>|</m:t>
                        </m:r>
                        <m:r>
                          <a:rPr lang="en-US" altLang="zh-CN" sz="1700" b="0" i="1">
                            <a:latin typeface="Cambria Math" panose="02040503050406030204" pitchFamily="18" charset="0"/>
                            <a:ea typeface="+mj-ea"/>
                          </a:rPr>
                          <m:t>𝑖</m:t>
                        </m:r>
                      </m:sub>
                    </m:sSub>
                    <m:r>
                      <a:rPr lang="en-US" altLang="zh-CN" sz="1700" b="0" i="1">
                        <a:latin typeface="Cambria Math" panose="02040503050406030204" pitchFamily="18" charset="0"/>
                        <a:ea typeface="+mj-ea"/>
                      </a:rPr>
                      <m:t>=</m:t>
                    </m:r>
                    <m:f>
                      <m:fPr>
                        <m:ctrlPr>
                          <a:rPr lang="en-US" altLang="zh-CN" sz="1700" b="0" i="1">
                            <a:latin typeface="Cambria Math" panose="02040503050406030204" pitchFamily="18" charset="0"/>
                            <a:ea typeface="+mj-ea"/>
                          </a:rPr>
                        </m:ctrlPr>
                      </m:fPr>
                      <m:num>
                        <m:r>
                          <m:rPr>
                            <m:sty m:val="p"/>
                          </m:rPr>
                          <a:rPr lang="en-US" altLang="zh-CN" sz="1700" b="0">
                            <a:latin typeface="Cambria Math" panose="02040503050406030204" pitchFamily="18" charset="0"/>
                            <a:ea typeface="+mj-ea"/>
                          </a:rPr>
                          <m:t>exp</m:t>
                        </m:r>
                        <m:r>
                          <a:rPr lang="en-US" altLang="zh-CN" sz="1700" b="0" i="1">
                            <a:latin typeface="Cambria Math" panose="02040503050406030204" pitchFamily="18" charset="0"/>
                            <a:ea typeface="+mj-ea"/>
                          </a:rPr>
                          <m:t>⁡(−</m:t>
                        </m:r>
                        <m:sSup>
                          <m:sSupPr>
                            <m:ctrlPr>
                              <a:rPr lang="en-US" altLang="zh-CN" sz="1700" b="0" i="1">
                                <a:latin typeface="Cambria Math" panose="02040503050406030204" pitchFamily="18" charset="0"/>
                                <a:ea typeface="+mj-ea"/>
                              </a:rPr>
                            </m:ctrlPr>
                          </m:sSupPr>
                          <m:e>
                            <m:d>
                              <m:dPr>
                                <m:begChr m:val="‖"/>
                                <m:endChr m:val="‖"/>
                                <m:ctrlPr>
                                  <a:rPr lang="en-US" altLang="zh-CN" sz="1700" b="0" i="1">
                                    <a:latin typeface="Cambria Math" panose="02040503050406030204" pitchFamily="18" charset="0"/>
                                    <a:ea typeface="+mj-ea"/>
                                  </a:rPr>
                                </m:ctrlPr>
                              </m:dPr>
                              <m:e>
                                <m:sSub>
                                  <m:sSubPr>
                                    <m:ctrlPr>
                                      <a:rPr lang="en-US" altLang="zh-CN" sz="1700" b="0" i="1">
                                        <a:latin typeface="Cambria Math" panose="02040503050406030204" pitchFamily="18" charset="0"/>
                                        <a:ea typeface="+mj-ea"/>
                                      </a:rPr>
                                    </m:ctrlPr>
                                  </m:sSubPr>
                                  <m:e>
                                    <m:r>
                                      <a:rPr lang="en-US" altLang="zh-CN" sz="1700" b="0" i="1" smtClean="0">
                                        <a:latin typeface="Cambria Math" panose="02040503050406030204" pitchFamily="18" charset="0"/>
                                        <a:ea typeface="+mj-ea"/>
                                      </a:rPr>
                                      <m:t>𝑦</m:t>
                                    </m:r>
                                  </m:e>
                                  <m:sub>
                                    <m:r>
                                      <a:rPr lang="en-US" altLang="zh-CN" sz="1700" b="0" i="1">
                                        <a:latin typeface="Cambria Math" panose="02040503050406030204" pitchFamily="18" charset="0"/>
                                        <a:ea typeface="+mj-ea"/>
                                      </a:rPr>
                                      <m:t>𝑖</m:t>
                                    </m:r>
                                  </m:sub>
                                </m:sSub>
                                <m:r>
                                  <a:rPr lang="en-US" altLang="zh-CN" sz="1700" b="0" i="1">
                                    <a:latin typeface="Cambria Math" panose="02040503050406030204" pitchFamily="18" charset="0"/>
                                    <a:ea typeface="+mj-ea"/>
                                  </a:rPr>
                                  <m:t>−</m:t>
                                </m:r>
                                <m:sSub>
                                  <m:sSubPr>
                                    <m:ctrlPr>
                                      <a:rPr lang="en-US" altLang="zh-CN" sz="1700" b="0" i="1">
                                        <a:latin typeface="Cambria Math" panose="02040503050406030204" pitchFamily="18" charset="0"/>
                                        <a:ea typeface="+mj-ea"/>
                                      </a:rPr>
                                    </m:ctrlPr>
                                  </m:sSubPr>
                                  <m:e>
                                    <m:r>
                                      <a:rPr lang="en-US" altLang="zh-CN" sz="1700" b="0" i="1" smtClean="0">
                                        <a:latin typeface="Cambria Math" panose="02040503050406030204" pitchFamily="18" charset="0"/>
                                        <a:ea typeface="+mj-ea"/>
                                      </a:rPr>
                                      <m:t>𝑦</m:t>
                                    </m:r>
                                  </m:e>
                                  <m:sub>
                                    <m:r>
                                      <a:rPr lang="en-US" altLang="zh-CN" sz="1700" b="0" i="1">
                                        <a:latin typeface="Cambria Math" panose="02040503050406030204" pitchFamily="18" charset="0"/>
                                        <a:ea typeface="+mj-ea"/>
                                      </a:rPr>
                                      <m:t>𝑗</m:t>
                                    </m:r>
                                  </m:sub>
                                </m:sSub>
                              </m:e>
                            </m:d>
                          </m:e>
                          <m:sup>
                            <m:r>
                              <a:rPr lang="en-US" altLang="zh-CN" sz="1700" b="0" i="1">
                                <a:latin typeface="Cambria Math" panose="02040503050406030204" pitchFamily="18" charset="0"/>
                                <a:ea typeface="+mj-ea"/>
                              </a:rPr>
                              <m:t>2</m:t>
                            </m:r>
                          </m:sup>
                        </m:sSup>
                        <m:r>
                          <a:rPr lang="en-US" altLang="zh-CN" sz="1700" b="0" i="1">
                            <a:latin typeface="Cambria Math" panose="02040503050406030204" pitchFamily="18" charset="0"/>
                            <a:ea typeface="+mj-ea"/>
                          </a:rPr>
                          <m:t>)</m:t>
                        </m:r>
                      </m:num>
                      <m:den>
                        <m:nary>
                          <m:naryPr>
                            <m:chr m:val="∑"/>
                            <m:limLoc m:val="subSup"/>
                            <m:supHide m:val="on"/>
                            <m:ctrlPr>
                              <a:rPr lang="en-US" altLang="zh-CN" sz="1700" b="0" i="1">
                                <a:latin typeface="Cambria Math" panose="02040503050406030204" pitchFamily="18" charset="0"/>
                                <a:ea typeface="+mj-ea"/>
                              </a:rPr>
                            </m:ctrlPr>
                          </m:naryPr>
                          <m:sub>
                            <m:r>
                              <m:rPr>
                                <m:brk m:alnAt="9"/>
                              </m:rPr>
                              <a:rPr lang="en-US" altLang="zh-CN" sz="1700" b="0" i="1">
                                <a:latin typeface="Cambria Math" panose="02040503050406030204" pitchFamily="18" charset="0"/>
                                <a:ea typeface="+mj-ea"/>
                              </a:rPr>
                              <m:t>𝑘</m:t>
                            </m:r>
                            <m:r>
                              <a:rPr lang="en-US" altLang="zh-CN" sz="1700" b="0" i="1">
                                <a:latin typeface="Cambria Math" panose="02040503050406030204" pitchFamily="18" charset="0"/>
                                <a:ea typeface="+mj-ea"/>
                              </a:rPr>
                              <m:t>≠</m:t>
                            </m:r>
                            <m:r>
                              <a:rPr lang="en-US" altLang="zh-CN" sz="1700" b="0" i="1">
                                <a:latin typeface="Cambria Math" panose="02040503050406030204" pitchFamily="18" charset="0"/>
                                <a:ea typeface="+mj-ea"/>
                              </a:rPr>
                              <m:t>𝑖</m:t>
                            </m:r>
                          </m:sub>
                          <m:sup/>
                          <m:e>
                            <m:r>
                              <m:rPr>
                                <m:sty m:val="p"/>
                              </m:rPr>
                              <a:rPr lang="en-US" altLang="zh-CN" sz="1700" b="0">
                                <a:latin typeface="Cambria Math" panose="02040503050406030204" pitchFamily="18" charset="0"/>
                                <a:ea typeface="+mj-ea"/>
                              </a:rPr>
                              <m:t>exp</m:t>
                            </m:r>
                            <m:r>
                              <a:rPr lang="en-US" altLang="zh-CN" sz="1700" b="0" i="1">
                                <a:latin typeface="Cambria Math" panose="02040503050406030204" pitchFamily="18" charset="0"/>
                                <a:ea typeface="+mj-ea"/>
                              </a:rPr>
                              <m:t>⁡(−</m:t>
                            </m:r>
                            <m:sSup>
                              <m:sSupPr>
                                <m:ctrlPr>
                                  <a:rPr lang="en-US" altLang="zh-CN" sz="1700" b="0" i="1">
                                    <a:latin typeface="Cambria Math" panose="02040503050406030204" pitchFamily="18" charset="0"/>
                                    <a:ea typeface="+mj-ea"/>
                                  </a:rPr>
                                </m:ctrlPr>
                              </m:sSupPr>
                              <m:e>
                                <m:d>
                                  <m:dPr>
                                    <m:begChr m:val="‖"/>
                                    <m:endChr m:val="‖"/>
                                    <m:ctrlPr>
                                      <a:rPr lang="en-US" altLang="zh-CN" sz="1700" b="0" i="1">
                                        <a:latin typeface="Cambria Math" panose="02040503050406030204" pitchFamily="18" charset="0"/>
                                        <a:ea typeface="+mj-ea"/>
                                      </a:rPr>
                                    </m:ctrlPr>
                                  </m:dPr>
                                  <m:e>
                                    <m:sSub>
                                      <m:sSubPr>
                                        <m:ctrlPr>
                                          <a:rPr lang="en-US" altLang="zh-CN" sz="1700" b="0" i="1">
                                            <a:latin typeface="Cambria Math" panose="02040503050406030204" pitchFamily="18" charset="0"/>
                                            <a:ea typeface="+mj-ea"/>
                                          </a:rPr>
                                        </m:ctrlPr>
                                      </m:sSubPr>
                                      <m:e>
                                        <m:r>
                                          <a:rPr lang="en-US" altLang="zh-CN" sz="1700" b="0" i="1" smtClean="0">
                                            <a:latin typeface="Cambria Math" panose="02040503050406030204" pitchFamily="18" charset="0"/>
                                            <a:ea typeface="+mj-ea"/>
                                          </a:rPr>
                                          <m:t>𝑦</m:t>
                                        </m:r>
                                      </m:e>
                                      <m:sub>
                                        <m:r>
                                          <a:rPr lang="en-US" altLang="zh-CN" sz="1700" b="0" i="1">
                                            <a:latin typeface="Cambria Math" panose="02040503050406030204" pitchFamily="18" charset="0"/>
                                            <a:ea typeface="+mj-ea"/>
                                          </a:rPr>
                                          <m:t>𝑖</m:t>
                                        </m:r>
                                      </m:sub>
                                    </m:sSub>
                                    <m:r>
                                      <a:rPr lang="en-US" altLang="zh-CN" sz="1700" b="0" i="1">
                                        <a:latin typeface="Cambria Math" panose="02040503050406030204" pitchFamily="18" charset="0"/>
                                        <a:ea typeface="+mj-ea"/>
                                      </a:rPr>
                                      <m:t>−</m:t>
                                    </m:r>
                                    <m:sSub>
                                      <m:sSubPr>
                                        <m:ctrlPr>
                                          <a:rPr lang="en-US" altLang="zh-CN" sz="1700" b="0" i="1">
                                            <a:latin typeface="Cambria Math" panose="02040503050406030204" pitchFamily="18" charset="0"/>
                                            <a:ea typeface="+mj-ea"/>
                                          </a:rPr>
                                        </m:ctrlPr>
                                      </m:sSubPr>
                                      <m:e>
                                        <m:r>
                                          <a:rPr lang="en-US" altLang="zh-CN" sz="1700" b="0" i="1" smtClean="0">
                                            <a:latin typeface="Cambria Math" panose="02040503050406030204" pitchFamily="18" charset="0"/>
                                            <a:ea typeface="+mj-ea"/>
                                          </a:rPr>
                                          <m:t>𝑦</m:t>
                                        </m:r>
                                      </m:e>
                                      <m:sub>
                                        <m:r>
                                          <a:rPr lang="en-US" altLang="zh-CN" sz="1700" b="0" i="1">
                                            <a:latin typeface="Cambria Math" panose="02040503050406030204" pitchFamily="18" charset="0"/>
                                            <a:ea typeface="+mj-ea"/>
                                          </a:rPr>
                                          <m:t>𝑘</m:t>
                                        </m:r>
                                      </m:sub>
                                    </m:sSub>
                                  </m:e>
                                </m:d>
                              </m:e>
                              <m:sup>
                                <m:r>
                                  <a:rPr lang="en-US" altLang="zh-CN" sz="1700" b="0" i="1">
                                    <a:latin typeface="Cambria Math" panose="02040503050406030204" pitchFamily="18" charset="0"/>
                                    <a:ea typeface="+mj-ea"/>
                                  </a:rPr>
                                  <m:t>2</m:t>
                                </m:r>
                              </m:sup>
                            </m:sSup>
                            <m:r>
                              <a:rPr lang="en-US" altLang="zh-CN" sz="1700" b="0" i="1">
                                <a:latin typeface="Cambria Math" panose="02040503050406030204" pitchFamily="18" charset="0"/>
                                <a:ea typeface="+mj-ea"/>
                              </a:rPr>
                              <m:t>)</m:t>
                            </m:r>
                          </m:e>
                        </m:nary>
                      </m:den>
                    </m:f>
                  </m:oMath>
                </a14:m>
                <a:endParaRPr lang="en-US" sz="1700" b="0" dirty="0">
                  <a:latin typeface="Arial" panose="020B0604020202020204" pitchFamily="34" charset="0"/>
                  <a:ea typeface="+mj-ea"/>
                </a:endParaRPr>
              </a:p>
              <a:p>
                <a:pPr marL="0" indent="0">
                  <a:buNone/>
                </a:pPr>
                <a:r>
                  <a:rPr lang="en-US" sz="1700" b="0" dirty="0">
                    <a:latin typeface="Arial" panose="020B0604020202020204" pitchFamily="34" charset="0"/>
                    <a:ea typeface="+mj-ea"/>
                  </a:rPr>
                  <a:t>      The target loss function is:</a:t>
                </a:r>
              </a:p>
              <a:p>
                <a:pPr marL="0" indent="0">
                  <a:buNone/>
                </a:pPr>
                <a:r>
                  <a:rPr lang="en-US" sz="1700" b="0" dirty="0">
                    <a:latin typeface="Arial" panose="020B0604020202020204" pitchFamily="34" charset="0"/>
                    <a:ea typeface="+mj-ea"/>
                  </a:rPr>
                  <a:t>                                                      </a:t>
                </a:r>
                <a14:m>
                  <m:oMath xmlns:m="http://schemas.openxmlformats.org/officeDocument/2006/math">
                    <m:r>
                      <a:rPr lang="en-US" altLang="zh-CN" sz="1700" b="0" i="1" smtClean="0">
                        <a:latin typeface="Cambria Math" panose="02040503050406030204" pitchFamily="18" charset="0"/>
                        <a:ea typeface="+mj-ea"/>
                      </a:rPr>
                      <m:t>𝐶</m:t>
                    </m:r>
                    <m:r>
                      <a:rPr lang="en-US" altLang="zh-CN" sz="1700" b="0" i="1" smtClean="0">
                        <a:latin typeface="Cambria Math" panose="02040503050406030204" pitchFamily="18" charset="0"/>
                        <a:ea typeface="+mj-ea"/>
                      </a:rPr>
                      <m:t>=</m:t>
                    </m:r>
                    <m:r>
                      <a:rPr lang="en-US" altLang="zh-CN" sz="1700" b="0" i="1" smtClean="0">
                        <a:latin typeface="Cambria Math" panose="02040503050406030204" pitchFamily="18" charset="0"/>
                        <a:ea typeface="+mj-ea"/>
                      </a:rPr>
                      <m:t>𝐾𝐿</m:t>
                    </m:r>
                    <m:r>
                      <a:rPr lang="en-US" altLang="zh-CN" sz="1700" b="0" i="1" smtClean="0">
                        <a:latin typeface="Cambria Math" panose="02040503050406030204" pitchFamily="18" charset="0"/>
                        <a:ea typeface="+mj-ea"/>
                      </a:rPr>
                      <m:t>(</m:t>
                    </m:r>
                    <m:r>
                      <a:rPr lang="en-US" altLang="zh-CN" sz="1700" b="0" i="1" smtClean="0">
                        <a:latin typeface="Cambria Math" panose="02040503050406030204" pitchFamily="18" charset="0"/>
                        <a:ea typeface="+mj-ea"/>
                      </a:rPr>
                      <m:t>𝑃</m:t>
                    </m:r>
                    <m:r>
                      <a:rPr lang="en-US" altLang="zh-CN" sz="1700" b="0" i="1" smtClean="0">
                        <a:latin typeface="Cambria Math" panose="02040503050406030204" pitchFamily="18" charset="0"/>
                        <a:ea typeface="+mj-ea"/>
                      </a:rPr>
                      <m:t>|</m:t>
                    </m:r>
                    <m:d>
                      <m:dPr>
                        <m:begChr m:val="|"/>
                        <m:ctrlPr>
                          <a:rPr lang="en-US" altLang="zh-CN" sz="1700" b="0" i="1" smtClean="0">
                            <a:latin typeface="Cambria Math" panose="02040503050406030204" pitchFamily="18" charset="0"/>
                            <a:ea typeface="+mj-ea"/>
                          </a:rPr>
                        </m:ctrlPr>
                      </m:dPr>
                      <m:e>
                        <m:r>
                          <a:rPr lang="en-US" altLang="zh-CN" sz="1700" b="0" i="1" smtClean="0">
                            <a:latin typeface="Cambria Math" panose="02040503050406030204" pitchFamily="18" charset="0"/>
                            <a:ea typeface="+mj-ea"/>
                          </a:rPr>
                          <m:t>𝑄</m:t>
                        </m:r>
                      </m:e>
                    </m:d>
                    <m:r>
                      <a:rPr lang="en-US" altLang="zh-CN" sz="1700" b="0" i="1" smtClean="0">
                        <a:latin typeface="Cambria Math" panose="02040503050406030204" pitchFamily="18" charset="0"/>
                        <a:ea typeface="+mj-ea"/>
                      </a:rPr>
                      <m:t>= </m:t>
                    </m:r>
                    <m:nary>
                      <m:naryPr>
                        <m:chr m:val="∑"/>
                        <m:supHide m:val="on"/>
                        <m:ctrlPr>
                          <a:rPr lang="en-US" altLang="zh-CN" sz="1700" b="0" i="1" smtClean="0">
                            <a:latin typeface="Cambria Math" panose="02040503050406030204" pitchFamily="18" charset="0"/>
                            <a:ea typeface="+mj-ea"/>
                          </a:rPr>
                        </m:ctrlPr>
                      </m:naryPr>
                      <m:sub>
                        <m:r>
                          <m:rPr>
                            <m:brk m:alnAt="7"/>
                          </m:rPr>
                          <a:rPr lang="en-US" altLang="zh-CN" sz="1700" b="0" i="1" smtClean="0">
                            <a:latin typeface="Cambria Math" panose="02040503050406030204" pitchFamily="18" charset="0"/>
                            <a:ea typeface="+mj-ea"/>
                          </a:rPr>
                          <m:t>𝑖</m:t>
                        </m:r>
                      </m:sub>
                      <m:sup/>
                      <m:e>
                        <m:nary>
                          <m:naryPr>
                            <m:chr m:val="∑"/>
                            <m:supHide m:val="on"/>
                            <m:ctrlPr>
                              <a:rPr lang="en-US" altLang="zh-CN" sz="1700" b="0" i="1" smtClean="0">
                                <a:latin typeface="Cambria Math" panose="02040503050406030204" pitchFamily="18" charset="0"/>
                                <a:ea typeface="+mj-ea"/>
                              </a:rPr>
                            </m:ctrlPr>
                          </m:naryPr>
                          <m:sub>
                            <m:r>
                              <m:rPr>
                                <m:brk m:alnAt="7"/>
                              </m:rPr>
                              <a:rPr lang="en-US" altLang="zh-CN" sz="1700" b="0" i="1" smtClean="0">
                                <a:latin typeface="Cambria Math" panose="02040503050406030204" pitchFamily="18" charset="0"/>
                                <a:ea typeface="+mj-ea"/>
                              </a:rPr>
                              <m:t>𝑗</m:t>
                            </m:r>
                          </m:sub>
                          <m:sup/>
                          <m:e>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𝑝</m:t>
                                </m:r>
                              </m:e>
                              <m:sub>
                                <m:r>
                                  <a:rPr lang="en-US" altLang="zh-CN" sz="1700" b="0" i="1" smtClean="0">
                                    <a:latin typeface="Cambria Math" panose="02040503050406030204" pitchFamily="18" charset="0"/>
                                    <a:ea typeface="+mj-ea"/>
                                  </a:rPr>
                                  <m:t>𝑖𝑗</m:t>
                                </m:r>
                              </m:sub>
                            </m:sSub>
                            <m:func>
                              <m:funcPr>
                                <m:ctrlPr>
                                  <a:rPr lang="en-US" altLang="zh-CN" sz="1700" b="0" i="1" smtClean="0">
                                    <a:latin typeface="Cambria Math" panose="02040503050406030204" pitchFamily="18" charset="0"/>
                                    <a:ea typeface="+mj-ea"/>
                                  </a:rPr>
                                </m:ctrlPr>
                              </m:funcPr>
                              <m:fName>
                                <m:r>
                                  <m:rPr>
                                    <m:sty m:val="p"/>
                                  </m:rPr>
                                  <a:rPr lang="en-US" altLang="zh-CN" sz="1700" b="0" i="0" smtClean="0">
                                    <a:latin typeface="Cambria Math" panose="02040503050406030204" pitchFamily="18" charset="0"/>
                                    <a:ea typeface="+mj-ea"/>
                                  </a:rPr>
                                  <m:t>log</m:t>
                                </m:r>
                              </m:fName>
                              <m:e>
                                <m:f>
                                  <m:fPr>
                                    <m:ctrlPr>
                                      <a:rPr lang="en-US" altLang="zh-CN" sz="1700" b="0" i="1" smtClean="0">
                                        <a:latin typeface="Cambria Math" panose="02040503050406030204" pitchFamily="18" charset="0"/>
                                        <a:ea typeface="+mj-ea"/>
                                      </a:rPr>
                                    </m:ctrlPr>
                                  </m:fPr>
                                  <m:num>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𝑝</m:t>
                                        </m:r>
                                      </m:e>
                                      <m:sub>
                                        <m:r>
                                          <a:rPr lang="en-US" altLang="zh-CN" sz="1700" b="0" i="1" smtClean="0">
                                            <a:latin typeface="Cambria Math" panose="02040503050406030204" pitchFamily="18" charset="0"/>
                                            <a:ea typeface="+mj-ea"/>
                                          </a:rPr>
                                          <m:t>𝑖𝑗</m:t>
                                        </m:r>
                                      </m:sub>
                                    </m:sSub>
                                  </m:num>
                                  <m:den>
                                    <m:sSub>
                                      <m:sSubPr>
                                        <m:ctrlPr>
                                          <a:rPr lang="en-US" altLang="zh-CN" sz="1700" b="0" i="1" smtClean="0">
                                            <a:latin typeface="Cambria Math" panose="02040503050406030204" pitchFamily="18" charset="0"/>
                                            <a:ea typeface="+mj-ea"/>
                                          </a:rPr>
                                        </m:ctrlPr>
                                      </m:sSubPr>
                                      <m:e>
                                        <m:r>
                                          <a:rPr lang="en-US" altLang="zh-CN" sz="1700" b="0" i="1" smtClean="0">
                                            <a:latin typeface="Cambria Math" panose="02040503050406030204" pitchFamily="18" charset="0"/>
                                            <a:ea typeface="+mj-ea"/>
                                          </a:rPr>
                                          <m:t>𝑞</m:t>
                                        </m:r>
                                      </m:e>
                                      <m:sub>
                                        <m:r>
                                          <a:rPr lang="en-US" altLang="zh-CN" sz="1700" b="0" i="1" smtClean="0">
                                            <a:latin typeface="Cambria Math" panose="02040503050406030204" pitchFamily="18" charset="0"/>
                                            <a:ea typeface="+mj-ea"/>
                                          </a:rPr>
                                          <m:t>𝑖𝑗</m:t>
                                        </m:r>
                                      </m:sub>
                                    </m:sSub>
                                  </m:den>
                                </m:f>
                              </m:e>
                            </m:func>
                          </m:e>
                        </m:nary>
                      </m:e>
                    </m:nary>
                  </m:oMath>
                </a14:m>
                <a:endParaRPr lang="en-US" sz="1700" b="0" dirty="0">
                  <a:latin typeface="Arial" panose="020B0604020202020204" pitchFamily="34" charset="0"/>
                  <a:ea typeface="+mj-ea"/>
                </a:endParaRPr>
              </a:p>
              <a:p>
                <a:pPr marL="266700" indent="0">
                  <a:buNone/>
                </a:pPr>
                <a:r>
                  <a:rPr lang="en-US" sz="1600" b="0" dirty="0">
                    <a:latin typeface="Arial" panose="020B0604020202020204" pitchFamily="34" charset="0"/>
                  </a:rPr>
                  <a:t>where </a:t>
                </a:r>
                <a14:m>
                  <m:oMath xmlns:m="http://schemas.openxmlformats.org/officeDocument/2006/math">
                    <m:sSub>
                      <m:sSubPr>
                        <m:ctrlPr>
                          <a:rPr lang="en-US" altLang="zh-CN" sz="1600" b="0" i="1">
                            <a:latin typeface="Cambria Math" panose="02040503050406030204" pitchFamily="18" charset="0"/>
                            <a:ea typeface="+mj-ea"/>
                          </a:rPr>
                        </m:ctrlPr>
                      </m:sSubPr>
                      <m:e>
                        <m:r>
                          <a:rPr lang="en-US" altLang="zh-CN" sz="1600" b="0" i="1">
                            <a:latin typeface="Cambria Math" panose="02040503050406030204" pitchFamily="18" charset="0"/>
                            <a:ea typeface="+mj-ea"/>
                          </a:rPr>
                          <m:t>𝑞</m:t>
                        </m:r>
                      </m:e>
                      <m:sub>
                        <m:r>
                          <a:rPr lang="en-US" altLang="zh-CN" sz="1600" b="0" i="1" smtClean="0">
                            <a:latin typeface="Cambria Math" panose="02040503050406030204" pitchFamily="18" charset="0"/>
                            <a:ea typeface="+mj-ea"/>
                          </a:rPr>
                          <m:t>𝑖𝑗</m:t>
                        </m:r>
                      </m:sub>
                    </m:sSub>
                    <m:r>
                      <a:rPr lang="en-US" altLang="zh-CN" sz="1600" b="0" i="1">
                        <a:latin typeface="Cambria Math" panose="02040503050406030204" pitchFamily="18" charset="0"/>
                        <a:ea typeface="+mj-ea"/>
                      </a:rPr>
                      <m:t>=</m:t>
                    </m:r>
                    <m:f>
                      <m:fPr>
                        <m:ctrlPr>
                          <a:rPr lang="en-US" altLang="zh-CN" sz="1600" b="0" i="1">
                            <a:latin typeface="Cambria Math" panose="02040503050406030204" pitchFamily="18" charset="0"/>
                            <a:ea typeface="+mj-ea"/>
                          </a:rPr>
                        </m:ctrlPr>
                      </m:fPr>
                      <m:num>
                        <m:r>
                          <m:rPr>
                            <m:sty m:val="p"/>
                          </m:rPr>
                          <a:rPr lang="en-US" altLang="zh-CN" sz="1600" b="0">
                            <a:latin typeface="Cambria Math" panose="02040503050406030204" pitchFamily="18" charset="0"/>
                            <a:ea typeface="+mj-ea"/>
                          </a:rPr>
                          <m:t>exp</m:t>
                        </m:r>
                        <m:r>
                          <a:rPr lang="en-US" altLang="zh-CN" sz="1600" b="0" i="1">
                            <a:latin typeface="Cambria Math" panose="02040503050406030204" pitchFamily="18" charset="0"/>
                            <a:ea typeface="+mj-ea"/>
                          </a:rPr>
                          <m:t>⁡(−</m:t>
                        </m:r>
                        <m:sSup>
                          <m:sSupPr>
                            <m:ctrlPr>
                              <a:rPr lang="en-US" altLang="zh-CN" sz="1600" b="0" i="1">
                                <a:latin typeface="Cambria Math" panose="02040503050406030204" pitchFamily="18" charset="0"/>
                                <a:ea typeface="+mj-ea"/>
                              </a:rPr>
                            </m:ctrlPr>
                          </m:sSupPr>
                          <m:e>
                            <m:d>
                              <m:dPr>
                                <m:begChr m:val="‖"/>
                                <m:endChr m:val="‖"/>
                                <m:ctrlPr>
                                  <a:rPr lang="en-US" altLang="zh-CN" sz="1600" b="0" i="1">
                                    <a:latin typeface="Cambria Math" panose="02040503050406030204" pitchFamily="18" charset="0"/>
                                    <a:ea typeface="+mj-ea"/>
                                  </a:rPr>
                                </m:ctrlPr>
                              </m:dPr>
                              <m:e>
                                <m:sSub>
                                  <m:sSubPr>
                                    <m:ctrlPr>
                                      <a:rPr lang="en-US" altLang="zh-CN" sz="1600" b="0" i="1">
                                        <a:latin typeface="Cambria Math" panose="02040503050406030204" pitchFamily="18" charset="0"/>
                                        <a:ea typeface="+mj-ea"/>
                                      </a:rPr>
                                    </m:ctrlPr>
                                  </m:sSubPr>
                                  <m:e>
                                    <m:r>
                                      <a:rPr lang="en-US" altLang="zh-CN" sz="1600" b="0" i="1">
                                        <a:latin typeface="Cambria Math" panose="02040503050406030204" pitchFamily="18" charset="0"/>
                                        <a:ea typeface="+mj-ea"/>
                                      </a:rPr>
                                      <m:t>𝑦</m:t>
                                    </m:r>
                                  </m:e>
                                  <m:sub>
                                    <m:r>
                                      <a:rPr lang="en-US" altLang="zh-CN" sz="1600" b="0" i="1">
                                        <a:latin typeface="Cambria Math" panose="02040503050406030204" pitchFamily="18" charset="0"/>
                                        <a:ea typeface="+mj-ea"/>
                                      </a:rPr>
                                      <m:t>𝑖</m:t>
                                    </m:r>
                                  </m:sub>
                                </m:sSub>
                                <m:r>
                                  <a:rPr lang="en-US" altLang="zh-CN" sz="1600" b="0" i="1">
                                    <a:latin typeface="Cambria Math" panose="02040503050406030204" pitchFamily="18" charset="0"/>
                                    <a:ea typeface="+mj-ea"/>
                                  </a:rPr>
                                  <m:t>−</m:t>
                                </m:r>
                                <m:sSub>
                                  <m:sSubPr>
                                    <m:ctrlPr>
                                      <a:rPr lang="en-US" altLang="zh-CN" sz="1600" b="0" i="1">
                                        <a:latin typeface="Cambria Math" panose="02040503050406030204" pitchFamily="18" charset="0"/>
                                        <a:ea typeface="+mj-ea"/>
                                      </a:rPr>
                                    </m:ctrlPr>
                                  </m:sSubPr>
                                  <m:e>
                                    <m:r>
                                      <a:rPr lang="en-US" altLang="zh-CN" sz="1600" b="0" i="1">
                                        <a:latin typeface="Cambria Math" panose="02040503050406030204" pitchFamily="18" charset="0"/>
                                        <a:ea typeface="+mj-ea"/>
                                      </a:rPr>
                                      <m:t>𝑦</m:t>
                                    </m:r>
                                  </m:e>
                                  <m:sub>
                                    <m:r>
                                      <a:rPr lang="en-US" altLang="zh-CN" sz="1600" b="0" i="1">
                                        <a:latin typeface="Cambria Math" panose="02040503050406030204" pitchFamily="18" charset="0"/>
                                        <a:ea typeface="+mj-ea"/>
                                      </a:rPr>
                                      <m:t>𝑗</m:t>
                                    </m:r>
                                  </m:sub>
                                </m:sSub>
                              </m:e>
                            </m:d>
                          </m:e>
                          <m:sup>
                            <m:r>
                              <a:rPr lang="en-US" altLang="zh-CN" sz="1600" b="0" i="1">
                                <a:latin typeface="Cambria Math" panose="02040503050406030204" pitchFamily="18" charset="0"/>
                                <a:ea typeface="+mj-ea"/>
                              </a:rPr>
                              <m:t>2</m:t>
                            </m:r>
                          </m:sup>
                        </m:sSup>
                        <m:r>
                          <a:rPr lang="en-US" altLang="zh-CN" sz="1600" b="0" i="1">
                            <a:latin typeface="Cambria Math" panose="02040503050406030204" pitchFamily="18" charset="0"/>
                            <a:ea typeface="+mj-ea"/>
                          </a:rPr>
                          <m:t>)</m:t>
                        </m:r>
                      </m:num>
                      <m:den>
                        <m:nary>
                          <m:naryPr>
                            <m:chr m:val="∑"/>
                            <m:limLoc m:val="subSup"/>
                            <m:supHide m:val="on"/>
                            <m:ctrlPr>
                              <a:rPr lang="en-US" altLang="zh-CN" sz="1600" b="0" i="1">
                                <a:latin typeface="Cambria Math" panose="02040503050406030204" pitchFamily="18" charset="0"/>
                                <a:ea typeface="+mj-ea"/>
                              </a:rPr>
                            </m:ctrlPr>
                          </m:naryPr>
                          <m:sub>
                            <m:r>
                              <m:rPr>
                                <m:brk m:alnAt="9"/>
                              </m:rPr>
                              <a:rPr lang="en-US" altLang="zh-CN" sz="1600" b="0" i="1">
                                <a:latin typeface="Cambria Math" panose="02040503050406030204" pitchFamily="18" charset="0"/>
                                <a:ea typeface="+mj-ea"/>
                              </a:rPr>
                              <m:t>𝑘</m:t>
                            </m:r>
                            <m:r>
                              <a:rPr lang="en-US" altLang="zh-CN" sz="1600" b="0" i="1">
                                <a:latin typeface="Cambria Math" panose="02040503050406030204" pitchFamily="18" charset="0"/>
                                <a:ea typeface="+mj-ea"/>
                              </a:rPr>
                              <m:t>≠</m:t>
                            </m:r>
                            <m:r>
                              <a:rPr lang="en-US" altLang="zh-CN" sz="1600" b="0" i="1" smtClean="0">
                                <a:latin typeface="Cambria Math" panose="02040503050406030204" pitchFamily="18" charset="0"/>
                                <a:ea typeface="+mj-ea"/>
                              </a:rPr>
                              <m:t>𝑙</m:t>
                            </m:r>
                          </m:sub>
                          <m:sup/>
                          <m:e>
                            <m:r>
                              <m:rPr>
                                <m:sty m:val="p"/>
                              </m:rPr>
                              <a:rPr lang="en-US" altLang="zh-CN" sz="1600" b="0">
                                <a:latin typeface="Cambria Math" panose="02040503050406030204" pitchFamily="18" charset="0"/>
                                <a:ea typeface="+mj-ea"/>
                              </a:rPr>
                              <m:t>exp</m:t>
                            </m:r>
                            <m:r>
                              <a:rPr lang="en-US" altLang="zh-CN" sz="1600" b="0" i="1">
                                <a:latin typeface="Cambria Math" panose="02040503050406030204" pitchFamily="18" charset="0"/>
                                <a:ea typeface="+mj-ea"/>
                              </a:rPr>
                              <m:t>⁡(−</m:t>
                            </m:r>
                            <m:sSup>
                              <m:sSupPr>
                                <m:ctrlPr>
                                  <a:rPr lang="en-US" altLang="zh-CN" sz="1600" b="0" i="1">
                                    <a:latin typeface="Cambria Math" panose="02040503050406030204" pitchFamily="18" charset="0"/>
                                    <a:ea typeface="+mj-ea"/>
                                  </a:rPr>
                                </m:ctrlPr>
                              </m:sSupPr>
                              <m:e>
                                <m:d>
                                  <m:dPr>
                                    <m:begChr m:val="‖"/>
                                    <m:endChr m:val="‖"/>
                                    <m:ctrlPr>
                                      <a:rPr lang="en-US" altLang="zh-CN" sz="1600" b="0" i="1">
                                        <a:latin typeface="Cambria Math" panose="02040503050406030204" pitchFamily="18" charset="0"/>
                                        <a:ea typeface="+mj-ea"/>
                                      </a:rPr>
                                    </m:ctrlPr>
                                  </m:dPr>
                                  <m:e>
                                    <m:sSub>
                                      <m:sSubPr>
                                        <m:ctrlPr>
                                          <a:rPr lang="en-US" altLang="zh-CN" sz="1600" b="0" i="1" smtClean="0">
                                            <a:latin typeface="Cambria Math" panose="02040503050406030204" pitchFamily="18" charset="0"/>
                                            <a:ea typeface="+mj-ea"/>
                                          </a:rPr>
                                        </m:ctrlPr>
                                      </m:sSubPr>
                                      <m:e>
                                        <m:r>
                                          <a:rPr lang="en-US" altLang="zh-CN" sz="1600" b="0" i="1">
                                            <a:latin typeface="Cambria Math" panose="02040503050406030204" pitchFamily="18" charset="0"/>
                                            <a:ea typeface="+mj-ea"/>
                                          </a:rPr>
                                          <m:t>𝑦</m:t>
                                        </m:r>
                                      </m:e>
                                      <m:sub>
                                        <m:r>
                                          <a:rPr lang="en-US" altLang="zh-CN" sz="1600" b="0" i="1" smtClean="0">
                                            <a:latin typeface="Cambria Math" panose="02040503050406030204" pitchFamily="18" charset="0"/>
                                            <a:ea typeface="+mj-ea"/>
                                          </a:rPr>
                                          <m:t>𝑘</m:t>
                                        </m:r>
                                      </m:sub>
                                    </m:sSub>
                                    <m:r>
                                      <a:rPr lang="en-US" altLang="zh-CN" sz="1600" b="0" i="1">
                                        <a:latin typeface="Cambria Math" panose="02040503050406030204" pitchFamily="18" charset="0"/>
                                        <a:ea typeface="+mj-ea"/>
                                      </a:rPr>
                                      <m:t>−</m:t>
                                    </m:r>
                                    <m:sSub>
                                      <m:sSubPr>
                                        <m:ctrlPr>
                                          <a:rPr lang="en-US" altLang="zh-CN" sz="1600" b="0" i="1">
                                            <a:latin typeface="Cambria Math" panose="02040503050406030204" pitchFamily="18" charset="0"/>
                                            <a:ea typeface="+mj-ea"/>
                                          </a:rPr>
                                        </m:ctrlPr>
                                      </m:sSubPr>
                                      <m:e>
                                        <m:r>
                                          <a:rPr lang="en-US" altLang="zh-CN" sz="1600" b="0" i="1">
                                            <a:latin typeface="Cambria Math" panose="02040503050406030204" pitchFamily="18" charset="0"/>
                                            <a:ea typeface="+mj-ea"/>
                                          </a:rPr>
                                          <m:t>𝑦</m:t>
                                        </m:r>
                                      </m:e>
                                      <m:sub>
                                        <m:r>
                                          <a:rPr lang="en-US" altLang="zh-CN" sz="1600" b="0" i="1" smtClean="0">
                                            <a:latin typeface="Cambria Math" panose="02040503050406030204" pitchFamily="18" charset="0"/>
                                            <a:ea typeface="+mj-ea"/>
                                          </a:rPr>
                                          <m:t>𝑙</m:t>
                                        </m:r>
                                      </m:sub>
                                    </m:sSub>
                                  </m:e>
                                </m:d>
                              </m:e>
                              <m:sup>
                                <m:r>
                                  <a:rPr lang="en-US" altLang="zh-CN" sz="1600" b="0" i="1">
                                    <a:latin typeface="Cambria Math" panose="02040503050406030204" pitchFamily="18" charset="0"/>
                                    <a:ea typeface="+mj-ea"/>
                                  </a:rPr>
                                  <m:t>2</m:t>
                                </m:r>
                              </m:sup>
                            </m:sSup>
                            <m:r>
                              <a:rPr lang="en-US" altLang="zh-CN" sz="1600" b="0" i="1">
                                <a:latin typeface="Cambria Math" panose="02040503050406030204" pitchFamily="18" charset="0"/>
                                <a:ea typeface="+mj-ea"/>
                              </a:rPr>
                              <m:t>)</m:t>
                            </m:r>
                          </m:e>
                        </m:nary>
                      </m:den>
                    </m:f>
                  </m:oMath>
                </a14:m>
                <a:r>
                  <a:rPr lang="en-US" sz="1600" b="0" dirty="0">
                    <a:latin typeface="Arial" panose="020B0604020202020204" pitchFamily="34" charset="0"/>
                    <a:ea typeface="+mj-ea"/>
                  </a:rPr>
                  <a:t>           </a:t>
                </a:r>
                <a14:m>
                  <m:oMath xmlns:m="http://schemas.openxmlformats.org/officeDocument/2006/math">
                    <m:sSub>
                      <m:sSubPr>
                        <m:ctrlPr>
                          <a:rPr lang="en-US" altLang="zh-CN" sz="1600" b="0" i="1" dirty="0" smtClean="0">
                            <a:latin typeface="Cambria Math" panose="02040503050406030204" pitchFamily="18" charset="0"/>
                            <a:ea typeface="+mj-ea"/>
                          </a:rPr>
                        </m:ctrlPr>
                      </m:sSubPr>
                      <m:e>
                        <m:r>
                          <a:rPr lang="en-US" altLang="zh-CN" sz="1600" b="0" i="1" dirty="0" smtClean="0">
                            <a:latin typeface="Cambria Math" panose="02040503050406030204" pitchFamily="18" charset="0"/>
                            <a:ea typeface="+mj-ea"/>
                          </a:rPr>
                          <m:t>𝑝</m:t>
                        </m:r>
                      </m:e>
                      <m:sub>
                        <m:r>
                          <a:rPr lang="en-US" altLang="zh-CN" sz="1600" b="0" i="1" dirty="0" smtClean="0">
                            <a:latin typeface="Cambria Math" panose="02040503050406030204" pitchFamily="18" charset="0"/>
                            <a:ea typeface="+mj-ea"/>
                          </a:rPr>
                          <m:t>𝑖𝑗</m:t>
                        </m:r>
                      </m:sub>
                    </m:sSub>
                    <m:r>
                      <a:rPr lang="en-US" altLang="zh-CN" sz="1600" b="0" i="1" dirty="0" smtClean="0">
                        <a:latin typeface="Cambria Math" panose="02040503050406030204" pitchFamily="18" charset="0"/>
                        <a:ea typeface="+mj-ea"/>
                      </a:rPr>
                      <m:t>=</m:t>
                    </m:r>
                    <m:f>
                      <m:fPr>
                        <m:ctrlPr>
                          <a:rPr lang="en-US" altLang="zh-CN" sz="1600" b="0" i="1" dirty="0" smtClean="0">
                            <a:latin typeface="Cambria Math" panose="02040503050406030204" pitchFamily="18" charset="0"/>
                            <a:ea typeface="+mj-ea"/>
                          </a:rPr>
                        </m:ctrlPr>
                      </m:fPr>
                      <m:num>
                        <m:sSub>
                          <m:sSubPr>
                            <m:ctrlPr>
                              <a:rPr lang="en-US" altLang="zh-CN" sz="1600" b="0" i="1" dirty="0" smtClean="0">
                                <a:latin typeface="Cambria Math" panose="02040503050406030204" pitchFamily="18" charset="0"/>
                                <a:ea typeface="+mj-ea"/>
                              </a:rPr>
                            </m:ctrlPr>
                          </m:sSubPr>
                          <m:e>
                            <m:r>
                              <a:rPr lang="en-US" altLang="zh-CN" sz="1600" b="0" i="1" dirty="0" smtClean="0">
                                <a:latin typeface="Cambria Math" panose="02040503050406030204" pitchFamily="18" charset="0"/>
                                <a:ea typeface="+mj-ea"/>
                              </a:rPr>
                              <m:t>𝑝</m:t>
                            </m:r>
                          </m:e>
                          <m:sub>
                            <m:r>
                              <a:rPr lang="en-US" altLang="zh-CN" sz="1600" b="0" i="1" dirty="0" smtClean="0">
                                <a:latin typeface="Cambria Math" panose="02040503050406030204" pitchFamily="18" charset="0"/>
                                <a:ea typeface="+mj-ea"/>
                              </a:rPr>
                              <m:t>𝑗</m:t>
                            </m:r>
                            <m:r>
                              <a:rPr lang="en-US" altLang="zh-CN" sz="1600" b="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𝑖</m:t>
                            </m:r>
                          </m:sub>
                        </m:sSub>
                        <m:r>
                          <a:rPr lang="en-US" altLang="zh-CN" sz="1600" b="0" i="1" dirty="0" smtClean="0">
                            <a:latin typeface="Cambria Math" panose="02040503050406030204" pitchFamily="18" charset="0"/>
                            <a:ea typeface="+mj-ea"/>
                          </a:rPr>
                          <m:t>+</m:t>
                        </m:r>
                        <m:sSub>
                          <m:sSubPr>
                            <m:ctrlPr>
                              <a:rPr lang="en-US" altLang="zh-CN" sz="1600" b="0" i="1" dirty="0" smtClean="0">
                                <a:latin typeface="Cambria Math" panose="02040503050406030204" pitchFamily="18" charset="0"/>
                                <a:ea typeface="+mj-ea"/>
                              </a:rPr>
                            </m:ctrlPr>
                          </m:sSubPr>
                          <m:e>
                            <m:r>
                              <a:rPr lang="en-US" altLang="zh-CN" sz="1600" b="0" i="1" dirty="0" smtClean="0">
                                <a:latin typeface="Cambria Math" panose="02040503050406030204" pitchFamily="18" charset="0"/>
                                <a:ea typeface="+mj-ea"/>
                              </a:rPr>
                              <m:t>𝑝</m:t>
                            </m:r>
                          </m:e>
                          <m:sub>
                            <m:r>
                              <a:rPr lang="en-US" altLang="zh-CN" sz="1600" b="0" i="1" dirty="0" smtClean="0">
                                <a:latin typeface="Cambria Math" panose="02040503050406030204" pitchFamily="18" charset="0"/>
                                <a:ea typeface="+mj-ea"/>
                              </a:rPr>
                              <m:t>𝑖</m:t>
                            </m:r>
                            <m:r>
                              <a:rPr lang="en-US" altLang="zh-CN" sz="1600" b="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𝑗</m:t>
                            </m:r>
                          </m:sub>
                        </m:sSub>
                      </m:num>
                      <m:den>
                        <m:r>
                          <a:rPr lang="en-US" altLang="zh-CN" sz="1600" b="0" i="1" dirty="0" smtClean="0">
                            <a:latin typeface="Cambria Math" panose="02040503050406030204" pitchFamily="18" charset="0"/>
                            <a:ea typeface="+mj-ea"/>
                          </a:rPr>
                          <m:t>2</m:t>
                        </m:r>
                        <m:r>
                          <a:rPr lang="en-US" altLang="zh-CN" sz="1600" b="0" i="1" dirty="0" smtClean="0">
                            <a:latin typeface="Cambria Math" panose="02040503050406030204" pitchFamily="18" charset="0"/>
                            <a:ea typeface="+mj-ea"/>
                          </a:rPr>
                          <m:t>𝑛</m:t>
                        </m:r>
                      </m:den>
                    </m:f>
                  </m:oMath>
                </a14:m>
                <a:r>
                  <a:rPr lang="en-US" sz="1600" b="0" dirty="0">
                    <a:latin typeface="Arial" panose="020B0604020202020204" pitchFamily="34" charset="0"/>
                    <a:ea typeface="+mj-ea"/>
                  </a:rPr>
                  <a:t>          </a:t>
                </a:r>
                <a:r>
                  <a:rPr lang="en-US" sz="1600" b="0" i="1" dirty="0">
                    <a:latin typeface="Arial" panose="020B0604020202020204" pitchFamily="34" charset="0"/>
                  </a:rPr>
                  <a:t>n</a:t>
                </a:r>
                <a:r>
                  <a:rPr lang="en-US" sz="1600" b="0" dirty="0">
                    <a:latin typeface="Arial" panose="020B0604020202020204" pitchFamily="34" charset="0"/>
                  </a:rPr>
                  <a:t> indicates the total number of data samples.</a:t>
                </a:r>
              </a:p>
              <a:p>
                <a:pPr marL="266700" indent="0">
                  <a:buNone/>
                </a:pPr>
                <a:endParaRPr lang="en-US" altLang="zh-CN" sz="1600" b="0" dirty="0">
                  <a:latin typeface="Arial" panose="020B0604020202020204" pitchFamily="34" charset="0"/>
                  <a:ea typeface="+mj-ea"/>
                </a:endParaRPr>
              </a:p>
              <a:p>
                <a:pPr marL="266700" indent="0">
                  <a:buNone/>
                </a:pPr>
                <a:r>
                  <a:rPr lang="en-US" sz="1600" b="0" dirty="0">
                    <a:latin typeface="Arial" panose="020B0604020202020204" pitchFamily="34" charset="0"/>
                    <a:ea typeface="+mj-ea"/>
                  </a:rPr>
                  <a:t>Subsequently, you can reduce dimensions by minimizing function C with gradient descent.</a:t>
                </a:r>
              </a:p>
            </p:txBody>
          </p:sp>
        </mc:Choice>
        <mc:Fallback xmlns="">
          <p:sp>
            <p:nvSpPr>
              <p:cNvPr id="5" name="内容占位符 2"/>
              <p:cNvSpPr>
                <a:spLocks noGrp="1" noRot="1" noChangeAspect="1" noMove="1" noResize="1" noEditPoints="1" noAdjustHandles="1" noChangeArrowheads="1" noChangeShapeType="1" noTextEdit="1"/>
              </p:cNvSpPr>
              <p:nvPr>
                <p:ph idx="1"/>
              </p:nvPr>
            </p:nvSpPr>
            <p:spPr>
              <a:xfrm>
                <a:off x="314325" y="852670"/>
                <a:ext cx="11274362" cy="5333999"/>
              </a:xfrm>
              <a:blipFill rotWithShape="0">
                <a:blip r:embed="rId2"/>
                <a:stretch>
                  <a:fillRect l="-433" t="-1143"/>
                </a:stretch>
              </a:blipFill>
            </p:spPr>
            <p:txBody>
              <a:bodyPr/>
              <a:lstStyle/>
              <a:p>
                <a:r>
                  <a:rPr lang="zh-CN" altLang="en-US">
                    <a:noFill/>
                  </a:rPr>
                  <a:t> </a:t>
                </a:r>
              </a:p>
            </p:txBody>
          </p:sp>
        </mc:Fallback>
      </mc:AlternateContent>
      <p:grpSp>
        <p:nvGrpSpPr>
          <p:cNvPr id="9" name="组合 8"/>
          <p:cNvGrpSpPr/>
          <p:nvPr/>
        </p:nvGrpSpPr>
        <p:grpSpPr>
          <a:xfrm>
            <a:off x="7440065" y="2808705"/>
            <a:ext cx="3980731" cy="1593380"/>
            <a:chOff x="7363865" y="2722980"/>
            <a:chExt cx="3980731" cy="1593380"/>
          </a:xfrm>
        </p:grpSpPr>
        <p:pic>
          <p:nvPicPr>
            <p:cNvPr id="6" name="图片 5"/>
            <p:cNvPicPr>
              <a:picLocks noChangeAspect="1"/>
            </p:cNvPicPr>
            <p:nvPr/>
          </p:nvPicPr>
          <p:blipFill>
            <a:blip r:embed="rId3"/>
            <a:stretch>
              <a:fillRect/>
            </a:stretch>
          </p:blipFill>
          <p:spPr>
            <a:xfrm>
              <a:off x="7363865" y="2722980"/>
              <a:ext cx="3980731" cy="1593380"/>
            </a:xfrm>
            <a:prstGeom prst="rect">
              <a:avLst/>
            </a:prstGeom>
          </p:spPr>
        </p:pic>
        <p:pic>
          <p:nvPicPr>
            <p:cNvPr id="3" name="图片 2"/>
            <p:cNvPicPr>
              <a:picLocks noChangeAspect="1"/>
            </p:cNvPicPr>
            <p:nvPr/>
          </p:nvPicPr>
          <p:blipFill>
            <a:blip r:embed="rId4"/>
            <a:stretch>
              <a:fillRect/>
            </a:stretch>
          </p:blipFill>
          <p:spPr>
            <a:xfrm>
              <a:off x="7495506" y="2722980"/>
              <a:ext cx="1285875" cy="210264"/>
            </a:xfrm>
            <a:prstGeom prst="rect">
              <a:avLst/>
            </a:prstGeom>
          </p:spPr>
        </p:pic>
        <p:pic>
          <p:nvPicPr>
            <p:cNvPr id="7" name="图片 6"/>
            <p:cNvPicPr>
              <a:picLocks noChangeAspect="1"/>
            </p:cNvPicPr>
            <p:nvPr/>
          </p:nvPicPr>
          <p:blipFill>
            <a:blip r:embed="rId4"/>
            <a:stretch>
              <a:fillRect/>
            </a:stretch>
          </p:blipFill>
          <p:spPr>
            <a:xfrm>
              <a:off x="9221756" y="2828112"/>
              <a:ext cx="1285875" cy="210264"/>
            </a:xfrm>
            <a:prstGeom prst="rect">
              <a:avLst/>
            </a:prstGeom>
          </p:spPr>
        </p:pic>
        <p:sp>
          <p:nvSpPr>
            <p:cNvPr id="4" name="文本框 3"/>
            <p:cNvSpPr txBox="1"/>
            <p:nvPr/>
          </p:nvSpPr>
          <p:spPr>
            <a:xfrm>
              <a:off x="7580120" y="2722980"/>
              <a:ext cx="1201261" cy="230832"/>
            </a:xfrm>
            <a:prstGeom prst="rect">
              <a:avLst/>
            </a:prstGeom>
            <a:noFill/>
          </p:spPr>
          <p:txBody>
            <a:bodyPr wrap="square" rtlCol="0">
              <a:spAutoFit/>
            </a:bodyPr>
            <a:lstStyle/>
            <a:p>
              <a:r>
                <a:rPr lang="en-US" altLang="zh-CN" sz="900" dirty="0">
                  <a:latin typeface="Arial" panose="020B0604020202020204" pitchFamily="34" charset="0"/>
                  <a:cs typeface="Arial" panose="020B0604020202020204" pitchFamily="34" charset="0"/>
                </a:rPr>
                <a:t>High-dimensional</a:t>
              </a:r>
              <a:endParaRPr lang="zh-CN" altLang="en-US" sz="900" dirty="0">
                <a:latin typeface="Arial" panose="020B0604020202020204" pitchFamily="34" charset="0"/>
                <a:cs typeface="Arial" panose="020B0604020202020204" pitchFamily="34" charset="0"/>
              </a:endParaRPr>
            </a:p>
          </p:txBody>
        </p:sp>
        <p:sp>
          <p:nvSpPr>
            <p:cNvPr id="8" name="文本框 7"/>
            <p:cNvSpPr txBox="1"/>
            <p:nvPr/>
          </p:nvSpPr>
          <p:spPr>
            <a:xfrm>
              <a:off x="9864693" y="2895932"/>
              <a:ext cx="1201261" cy="230832"/>
            </a:xfrm>
            <a:prstGeom prst="rect">
              <a:avLst/>
            </a:prstGeom>
            <a:noFill/>
          </p:spPr>
          <p:txBody>
            <a:bodyPr wrap="square" rtlCol="0">
              <a:spAutoFit/>
            </a:bodyPr>
            <a:lstStyle/>
            <a:p>
              <a:r>
                <a:rPr lang="en-US" altLang="zh-CN" sz="900" dirty="0">
                  <a:latin typeface="Arial" panose="020B0604020202020204" pitchFamily="34" charset="0"/>
                  <a:cs typeface="Arial" panose="020B0604020202020204" pitchFamily="34" charset="0"/>
                </a:rPr>
                <a:t>Low-dimensional</a:t>
              </a:r>
              <a:endParaRPr lang="zh-CN" altLang="en-US" sz="9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9084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2.2 Dimensionality Reduction of High-Dimensional Data (4)</a:t>
            </a:r>
          </a:p>
        </p:txBody>
      </p:sp>
      <p:sp>
        <p:nvSpPr>
          <p:cNvPr id="6" name="内容占位符 2"/>
          <p:cNvSpPr>
            <a:spLocks noGrp="1"/>
          </p:cNvSpPr>
          <p:nvPr>
            <p:ph idx="1"/>
          </p:nvPr>
        </p:nvSpPr>
        <p:spPr>
          <a:xfrm>
            <a:off x="274863" y="841685"/>
            <a:ext cx="11569637" cy="1600199"/>
          </a:xfrm>
        </p:spPr>
        <p:txBody>
          <a:bodyPr>
            <a:normAutofit/>
          </a:bodyPr>
          <a:lstStyle/>
          <a:p>
            <a:pPr>
              <a:lnSpc>
                <a:spcPct val="100000"/>
              </a:lnSpc>
              <a:spcBef>
                <a:spcPts val="200"/>
              </a:spcBef>
              <a:spcAft>
                <a:spcPts val="0"/>
              </a:spcAft>
              <a:buFont typeface="Arial" panose="020B0604020202020204" pitchFamily="34" charset="0"/>
              <a:buChar char="•"/>
            </a:pPr>
            <a:r>
              <a:rPr lang="en-US" sz="1800" dirty="0">
                <a:latin typeface="Arial" panose="020B0604020202020204" pitchFamily="34" charset="0"/>
              </a:rPr>
              <a:t>Uniform manifold approximation and projection (UMAP)</a:t>
            </a:r>
          </a:p>
          <a:p>
            <a:pPr marL="714375">
              <a:lnSpc>
                <a:spcPct val="100000"/>
              </a:lnSpc>
              <a:spcBef>
                <a:spcPts val="200"/>
              </a:spcBef>
              <a:spcAft>
                <a:spcPts val="0"/>
              </a:spcAft>
              <a:buNone/>
            </a:pPr>
            <a:r>
              <a:rPr lang="en-US" sz="1500" b="1" dirty="0">
                <a:latin typeface="Arial" panose="020B0604020202020204" pitchFamily="34" charset="0"/>
              </a:rPr>
              <a:t>Principles:</a:t>
            </a:r>
          </a:p>
          <a:p>
            <a:pPr marL="657225" indent="-285750">
              <a:lnSpc>
                <a:spcPct val="100000"/>
              </a:lnSpc>
              <a:spcBef>
                <a:spcPts val="200"/>
              </a:spcBef>
              <a:spcAft>
                <a:spcPts val="0"/>
              </a:spcAft>
              <a:buFont typeface="Arial" panose="020B0604020202020204" pitchFamily="34" charset="0"/>
              <a:buChar char="•"/>
            </a:pPr>
            <a:r>
              <a:rPr lang="en-US" sz="1500" b="0" dirty="0">
                <a:latin typeface="Arial" panose="020B0604020202020204" pitchFamily="34" charset="0"/>
              </a:rPr>
              <a:t>Construct a fuzzy topological representation of high-dimensional data.</a:t>
            </a:r>
          </a:p>
          <a:p>
            <a:pPr marL="657225" indent="-285750">
              <a:lnSpc>
                <a:spcPct val="100000"/>
              </a:lnSpc>
              <a:spcBef>
                <a:spcPts val="200"/>
              </a:spcBef>
              <a:spcAft>
                <a:spcPts val="0"/>
              </a:spcAft>
              <a:buFont typeface="Arial" panose="020B0604020202020204" pitchFamily="34" charset="0"/>
              <a:buChar char="•"/>
            </a:pPr>
            <a:r>
              <a:rPr lang="en-US" sz="1500" b="0" dirty="0">
                <a:latin typeface="Arial" panose="020B0604020202020204" pitchFamily="34" charset="0"/>
              </a:rPr>
              <a:t>Iteratively optimize cross entropy to construct an equivalent topological representation in a low-dimensional space.</a:t>
            </a:r>
          </a:p>
        </p:txBody>
      </p:sp>
      <p:pic>
        <p:nvPicPr>
          <p:cNvPr id="7" name="图片 6"/>
          <p:cNvPicPr>
            <a:picLocks noChangeAspect="1"/>
          </p:cNvPicPr>
          <p:nvPr/>
        </p:nvPicPr>
        <p:blipFill>
          <a:blip r:embed="rId2"/>
          <a:stretch>
            <a:fillRect/>
          </a:stretch>
        </p:blipFill>
        <p:spPr>
          <a:xfrm>
            <a:off x="7312068" y="4842181"/>
            <a:ext cx="2115947" cy="1200768"/>
          </a:xfrm>
          <a:prstGeom prst="rect">
            <a:avLst/>
          </a:prstGeom>
        </p:spPr>
      </p:pic>
      <p:pic>
        <p:nvPicPr>
          <p:cNvPr id="8" name="图片 7"/>
          <p:cNvPicPr>
            <a:picLocks noChangeAspect="1"/>
          </p:cNvPicPr>
          <p:nvPr/>
        </p:nvPicPr>
        <p:blipFill>
          <a:blip r:embed="rId3"/>
          <a:stretch>
            <a:fillRect/>
          </a:stretch>
        </p:blipFill>
        <p:spPr>
          <a:xfrm>
            <a:off x="4936290" y="2719283"/>
            <a:ext cx="2132484" cy="1200768"/>
          </a:xfrm>
          <a:prstGeom prst="rect">
            <a:avLst/>
          </a:prstGeom>
        </p:spPr>
      </p:pic>
      <p:pic>
        <p:nvPicPr>
          <p:cNvPr id="9" name="图片 8"/>
          <p:cNvPicPr>
            <a:picLocks noChangeAspect="1"/>
          </p:cNvPicPr>
          <p:nvPr/>
        </p:nvPicPr>
        <p:blipFill>
          <a:blip r:embed="rId4"/>
          <a:stretch>
            <a:fillRect/>
          </a:stretch>
        </p:blipFill>
        <p:spPr>
          <a:xfrm>
            <a:off x="7425856" y="2764869"/>
            <a:ext cx="2002159" cy="1125627"/>
          </a:xfrm>
          <a:prstGeom prst="rect">
            <a:avLst/>
          </a:prstGeom>
        </p:spPr>
      </p:pic>
      <p:pic>
        <p:nvPicPr>
          <p:cNvPr id="10" name="图片 9"/>
          <p:cNvPicPr>
            <a:picLocks noChangeAspect="1"/>
          </p:cNvPicPr>
          <p:nvPr/>
        </p:nvPicPr>
        <p:blipFill>
          <a:blip r:embed="rId5"/>
          <a:stretch>
            <a:fillRect/>
          </a:stretch>
        </p:blipFill>
        <p:spPr>
          <a:xfrm>
            <a:off x="9725445" y="2703133"/>
            <a:ext cx="2205445" cy="1239594"/>
          </a:xfrm>
          <a:prstGeom prst="rect">
            <a:avLst/>
          </a:prstGeom>
        </p:spPr>
      </p:pic>
      <p:pic>
        <p:nvPicPr>
          <p:cNvPr id="11" name="图片 10"/>
          <p:cNvPicPr>
            <a:picLocks noChangeAspect="1"/>
          </p:cNvPicPr>
          <p:nvPr/>
        </p:nvPicPr>
        <p:blipFill>
          <a:blip r:embed="rId6"/>
          <a:stretch>
            <a:fillRect/>
          </a:stretch>
        </p:blipFill>
        <p:spPr>
          <a:xfrm>
            <a:off x="4896216" y="4872130"/>
            <a:ext cx="2146915" cy="1156286"/>
          </a:xfrm>
          <a:prstGeom prst="rect">
            <a:avLst/>
          </a:prstGeom>
        </p:spPr>
      </p:pic>
      <p:sp>
        <p:nvSpPr>
          <p:cNvPr id="12" name="文本框 11"/>
          <p:cNvSpPr txBox="1"/>
          <p:nvPr/>
        </p:nvSpPr>
        <p:spPr>
          <a:xfrm>
            <a:off x="9162846" y="4101851"/>
            <a:ext cx="2847975" cy="461665"/>
          </a:xfrm>
          <a:prstGeom prst="rect">
            <a:avLst/>
          </a:prstGeom>
          <a:noFill/>
        </p:spPr>
        <p:txBody>
          <a:bodyPr wrap="square" rtlCol="0">
            <a:spAutoFit/>
          </a:bodyPr>
          <a:lstStyle/>
          <a:p>
            <a:pPr algn="ctr"/>
            <a:r>
              <a:rPr lang="en-US" sz="1200" dirty="0">
                <a:solidFill>
                  <a:srgbClr val="1D1D1A"/>
                </a:solidFill>
                <a:latin typeface="Arial" panose="020B0604020202020204" pitchFamily="34" charset="0"/>
                <a:ea typeface="黑体" panose="02010609060101010101" pitchFamily="49" charset="-122"/>
              </a:rPr>
              <a:t>Data is not uniformly distributed on the manifold, resulting in poor coverage.</a:t>
            </a:r>
          </a:p>
        </p:txBody>
      </p:sp>
      <p:sp>
        <p:nvSpPr>
          <p:cNvPr id="13" name="文本框 12"/>
          <p:cNvSpPr txBox="1"/>
          <p:nvPr/>
        </p:nvSpPr>
        <p:spPr>
          <a:xfrm>
            <a:off x="4537594" y="5982461"/>
            <a:ext cx="3229881" cy="461665"/>
          </a:xfrm>
          <a:prstGeom prst="rect">
            <a:avLst/>
          </a:prstGeom>
          <a:noFill/>
        </p:spPr>
        <p:txBody>
          <a:bodyPr wrap="square" rtlCol="0">
            <a:spAutoFit/>
          </a:bodyPr>
          <a:lstStyle/>
          <a:p>
            <a:pPr algn="ctr"/>
            <a:r>
              <a:rPr lang="en-US" sz="1200" dirty="0">
                <a:solidFill>
                  <a:srgbClr val="1D1D1A"/>
                </a:solidFill>
                <a:latin typeface="Arial" panose="020B0604020202020204" pitchFamily="34" charset="0"/>
                <a:ea typeface="黑体" panose="02010609060101010101" pitchFamily="49" charset="-122"/>
              </a:rPr>
              <a:t>In ideal situations, data is uniformly distributed on the manifold.</a:t>
            </a:r>
          </a:p>
        </p:txBody>
      </p:sp>
      <p:sp>
        <p:nvSpPr>
          <p:cNvPr id="14" name="文本框 13"/>
          <p:cNvSpPr txBox="1"/>
          <p:nvPr/>
        </p:nvSpPr>
        <p:spPr>
          <a:xfrm>
            <a:off x="7312068" y="5976768"/>
            <a:ext cx="3093620" cy="461665"/>
          </a:xfrm>
          <a:prstGeom prst="rect">
            <a:avLst/>
          </a:prstGeom>
          <a:noFill/>
        </p:spPr>
        <p:txBody>
          <a:bodyPr wrap="square" rtlCol="0">
            <a:spAutoFit/>
          </a:bodyPr>
          <a:lstStyle/>
          <a:p>
            <a:pPr algn="ctr"/>
            <a:r>
              <a:rPr lang="en-US" sz="1200" dirty="0">
                <a:solidFill>
                  <a:srgbClr val="1D1D1A"/>
                </a:solidFill>
                <a:latin typeface="Arial" panose="020B0604020202020204" pitchFamily="34" charset="0"/>
                <a:ea typeface="黑体" panose="02010609060101010101" pitchFamily="49" charset="-122"/>
              </a:rPr>
              <a:t>Construct a Riemannian metric to uniformly distribute data on the manifold.</a:t>
            </a:r>
          </a:p>
        </p:txBody>
      </p:sp>
      <p:pic>
        <p:nvPicPr>
          <p:cNvPr id="15" name="图片 14"/>
          <p:cNvPicPr>
            <a:picLocks noChangeAspect="1"/>
          </p:cNvPicPr>
          <p:nvPr/>
        </p:nvPicPr>
        <p:blipFill>
          <a:blip r:embed="rId7"/>
          <a:stretch>
            <a:fillRect/>
          </a:stretch>
        </p:blipFill>
        <p:spPr>
          <a:xfrm>
            <a:off x="9781158" y="4819055"/>
            <a:ext cx="2182242" cy="1213851"/>
          </a:xfrm>
          <a:prstGeom prst="rect">
            <a:avLst/>
          </a:prstGeom>
        </p:spPr>
      </p:pic>
      <p:cxnSp>
        <p:nvCxnSpPr>
          <p:cNvPr id="16" name="直接箭头连接符 15"/>
          <p:cNvCxnSpPr/>
          <p:nvPr/>
        </p:nvCxnSpPr>
        <p:spPr bwMode="auto">
          <a:xfrm>
            <a:off x="7094867" y="3327682"/>
            <a:ext cx="339455" cy="2175"/>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bwMode="auto">
          <a:xfrm>
            <a:off x="9472125" y="5417264"/>
            <a:ext cx="339455" cy="2175"/>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bwMode="auto">
          <a:xfrm>
            <a:off x="9428015" y="3319667"/>
            <a:ext cx="339455" cy="2175"/>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659118" y="1995091"/>
            <a:ext cx="4442056" cy="2015936"/>
          </a:xfrm>
          <a:prstGeom prst="rect">
            <a:avLst/>
          </a:prstGeom>
          <a:noFill/>
        </p:spPr>
        <p:txBody>
          <a:bodyPr wrap="square" rtlCol="0">
            <a:spAutoFit/>
          </a:bodyPr>
          <a:lstStyle/>
          <a:p>
            <a:pPr>
              <a:spcBef>
                <a:spcPts val="200"/>
              </a:spcBef>
            </a:pPr>
            <a:r>
              <a:rPr lang="en-US" sz="1500" b="1" dirty="0">
                <a:solidFill>
                  <a:srgbClr val="1D1D1A"/>
                </a:solidFill>
                <a:latin typeface="Arial" panose="020B0604020202020204" pitchFamily="34" charset="0"/>
                <a:ea typeface="Microsoft YaHei" panose="020B0503020204020204" pitchFamily="34" charset="-122"/>
              </a:rPr>
              <a:t>Hypothesis:</a:t>
            </a:r>
          </a:p>
          <a:p>
            <a:pPr marL="285750" indent="-285750">
              <a:spcBef>
                <a:spcPts val="200"/>
              </a:spcBef>
              <a:buFont typeface="Arial" panose="020B0604020202020204" pitchFamily="34" charset="0"/>
              <a:buChar char="•"/>
            </a:pPr>
            <a:r>
              <a:rPr lang="en-US" sz="1500" dirty="0">
                <a:solidFill>
                  <a:srgbClr val="1D1D1A"/>
                </a:solidFill>
                <a:latin typeface="Arial" panose="020B0604020202020204" pitchFamily="34" charset="0"/>
                <a:ea typeface="Microsoft YaHei" panose="020B0503020204020204" pitchFamily="34" charset="-122"/>
              </a:rPr>
              <a:t>Data is uniformly distributed on the Riemannian manifold. </a:t>
            </a:r>
            <a:r>
              <a:rPr lang="en-US" sz="1500" dirty="0">
                <a:latin typeface="Arial" panose="020B0604020202020204" pitchFamily="34" charset="0"/>
                <a:ea typeface="Microsoft YaHei" panose="020B0503020204020204" pitchFamily="34" charset="-122"/>
              </a:rPr>
              <a:t>However, in practice, real world data rarely behaves so nicely. </a:t>
            </a:r>
            <a:r>
              <a:rPr lang="en-US" sz="1500" dirty="0">
                <a:solidFill>
                  <a:srgbClr val="1D1D1A"/>
                </a:solidFill>
                <a:latin typeface="Arial" panose="020B0604020202020204" pitchFamily="34" charset="0"/>
                <a:ea typeface="Microsoft YaHei" panose="020B0503020204020204" pitchFamily="34" charset="-122"/>
              </a:rPr>
              <a:t>Therefore, design an appropriate Riemannian metric to make the hypothesis true.</a:t>
            </a:r>
          </a:p>
          <a:p>
            <a:pPr marL="285750" indent="-285750">
              <a:spcBef>
                <a:spcPts val="200"/>
              </a:spcBef>
              <a:buFont typeface="Arial" panose="020B0604020202020204" pitchFamily="34" charset="0"/>
              <a:buChar char="•"/>
            </a:pPr>
            <a:r>
              <a:rPr lang="en-US" sz="1500" dirty="0">
                <a:solidFill>
                  <a:srgbClr val="1D1D1A"/>
                </a:solidFill>
                <a:latin typeface="Arial" panose="020B0604020202020204" pitchFamily="34" charset="0"/>
                <a:ea typeface="Microsoft YaHei" panose="020B0503020204020204" pitchFamily="34" charset="-122"/>
              </a:rPr>
              <a:t>The Riemannian metric is a local constant.</a:t>
            </a:r>
          </a:p>
          <a:p>
            <a:pPr marL="285750" indent="-285750">
              <a:spcBef>
                <a:spcPts val="200"/>
              </a:spcBef>
              <a:buFont typeface="Arial" panose="020B0604020202020204" pitchFamily="34" charset="0"/>
              <a:buChar char="•"/>
            </a:pPr>
            <a:r>
              <a:rPr lang="en-US" sz="1500" dirty="0">
                <a:solidFill>
                  <a:srgbClr val="1D1D1A"/>
                </a:solidFill>
                <a:latin typeface="Arial" panose="020B0604020202020204" pitchFamily="34" charset="0"/>
                <a:ea typeface="Microsoft YaHei" panose="020B0503020204020204" pitchFamily="34" charset="-122"/>
              </a:rPr>
              <a:t>The manifold is partially connected.</a:t>
            </a:r>
          </a:p>
        </p:txBody>
      </p:sp>
      <p:pic>
        <p:nvPicPr>
          <p:cNvPr id="20" name="图片 19"/>
          <p:cNvPicPr>
            <a:picLocks noChangeAspect="1"/>
          </p:cNvPicPr>
          <p:nvPr/>
        </p:nvPicPr>
        <p:blipFill>
          <a:blip r:embed="rId8"/>
          <a:stretch>
            <a:fillRect/>
          </a:stretch>
        </p:blipFill>
        <p:spPr>
          <a:xfrm>
            <a:off x="659118" y="4086072"/>
            <a:ext cx="2448272" cy="1970322"/>
          </a:xfrm>
          <a:prstGeom prst="rect">
            <a:avLst/>
          </a:prstGeom>
        </p:spPr>
      </p:pic>
      <p:cxnSp>
        <p:nvCxnSpPr>
          <p:cNvPr id="21" name="直接箭头连接符 20"/>
          <p:cNvCxnSpPr/>
          <p:nvPr/>
        </p:nvCxnSpPr>
        <p:spPr bwMode="auto">
          <a:xfrm flipV="1">
            <a:off x="1483565" y="4248150"/>
            <a:ext cx="1128847" cy="351441"/>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2" name="矩形 21"/>
          <p:cNvSpPr/>
          <p:nvPr/>
        </p:nvSpPr>
        <p:spPr>
          <a:xfrm>
            <a:off x="2590511" y="4085602"/>
            <a:ext cx="1401346" cy="253916"/>
          </a:xfrm>
          <a:prstGeom prst="rect">
            <a:avLst/>
          </a:prstGeom>
        </p:spPr>
        <p:txBody>
          <a:bodyPr wrap="none">
            <a:spAutoFit/>
          </a:bodyPr>
          <a:lstStyle/>
          <a:p>
            <a:r>
              <a:rPr lang="en-US" sz="1050" dirty="0">
                <a:solidFill>
                  <a:srgbClr val="24292E"/>
                </a:solidFill>
                <a:latin typeface="Arial" panose="020B0604020202020204" pitchFamily="34" charset="0"/>
                <a:ea typeface="黑体" panose="02010609060101010101" pitchFamily="49" charset="-122"/>
              </a:rPr>
              <a:t>Topological space X</a:t>
            </a:r>
          </a:p>
        </p:txBody>
      </p:sp>
      <p:pic>
        <p:nvPicPr>
          <p:cNvPr id="23" name="图片 22"/>
          <p:cNvPicPr>
            <a:picLocks noChangeAspect="1"/>
          </p:cNvPicPr>
          <p:nvPr/>
        </p:nvPicPr>
        <p:blipFill>
          <a:blip r:embed="rId9"/>
          <a:stretch>
            <a:fillRect/>
          </a:stretch>
        </p:blipFill>
        <p:spPr>
          <a:xfrm>
            <a:off x="756337" y="6477738"/>
            <a:ext cx="1629923" cy="319331"/>
          </a:xfrm>
          <a:prstGeom prst="rect">
            <a:avLst/>
          </a:prstGeom>
        </p:spPr>
      </p:pic>
      <p:cxnSp>
        <p:nvCxnSpPr>
          <p:cNvPr id="24" name="直接箭头连接符 23"/>
          <p:cNvCxnSpPr/>
          <p:nvPr/>
        </p:nvCxnSpPr>
        <p:spPr bwMode="auto">
          <a:xfrm flipH="1">
            <a:off x="1003987" y="5251063"/>
            <a:ext cx="89720" cy="735277"/>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矩形 24"/>
          <p:cNvSpPr/>
          <p:nvPr/>
        </p:nvSpPr>
        <p:spPr>
          <a:xfrm>
            <a:off x="148699" y="6022792"/>
            <a:ext cx="2264615" cy="430887"/>
          </a:xfrm>
          <a:prstGeom prst="rect">
            <a:avLst/>
          </a:prstGeom>
        </p:spPr>
        <p:txBody>
          <a:bodyPr wrap="square">
            <a:spAutoFit/>
          </a:bodyPr>
          <a:lstStyle/>
          <a:p>
            <a:pPr algn="ctr"/>
            <a:r>
              <a:rPr lang="en-US" sz="1050" dirty="0">
                <a:solidFill>
                  <a:srgbClr val="24292E"/>
                </a:solidFill>
                <a:latin typeface="Arial" panose="020B0604020202020204" pitchFamily="34" charset="0"/>
                <a:ea typeface="黑体" panose="02010609060101010101" pitchFamily="49" charset="-122"/>
              </a:rPr>
              <a:t>Mapping from </a:t>
            </a:r>
            <a:r>
              <a:rPr lang="en-US" sz="1050" dirty="0">
                <a:latin typeface="Arial" panose="020B0604020202020204" pitchFamily="34" charset="0"/>
                <a:ea typeface="黑体" panose="02010609060101010101" pitchFamily="49" charset="-122"/>
              </a:rPr>
              <a:t>topological to Euclidean space</a:t>
            </a:r>
          </a:p>
        </p:txBody>
      </p:sp>
      <p:pic>
        <p:nvPicPr>
          <p:cNvPr id="26" name="图片 25"/>
          <p:cNvPicPr>
            <a:picLocks noChangeAspect="1"/>
          </p:cNvPicPr>
          <p:nvPr/>
        </p:nvPicPr>
        <p:blipFill>
          <a:blip r:embed="rId10"/>
          <a:stretch>
            <a:fillRect/>
          </a:stretch>
        </p:blipFill>
        <p:spPr>
          <a:xfrm>
            <a:off x="2197522" y="6388232"/>
            <a:ext cx="4630804" cy="423784"/>
          </a:xfrm>
          <a:prstGeom prst="rect">
            <a:avLst/>
          </a:prstGeom>
        </p:spPr>
      </p:pic>
      <p:sp>
        <p:nvSpPr>
          <p:cNvPr id="27" name="矩形 26"/>
          <p:cNvSpPr/>
          <p:nvPr/>
        </p:nvSpPr>
        <p:spPr>
          <a:xfrm>
            <a:off x="2786912" y="6075012"/>
            <a:ext cx="1289135" cy="261610"/>
          </a:xfrm>
          <a:prstGeom prst="rect">
            <a:avLst/>
          </a:prstGeom>
        </p:spPr>
        <p:txBody>
          <a:bodyPr wrap="none">
            <a:spAutoFit/>
          </a:bodyPr>
          <a:lstStyle/>
          <a:p>
            <a:r>
              <a:rPr lang="en-US" sz="1050" dirty="0">
                <a:solidFill>
                  <a:srgbClr val="24292E"/>
                </a:solidFill>
                <a:latin typeface="Arial" panose="020B0604020202020204" pitchFamily="34" charset="0"/>
                <a:ea typeface="黑体" panose="02010609060101010101" pitchFamily="49" charset="-122"/>
              </a:rPr>
              <a:t>Transfer mapping</a:t>
            </a:r>
          </a:p>
        </p:txBody>
      </p:sp>
      <p:cxnSp>
        <p:nvCxnSpPr>
          <p:cNvPr id="28" name="直接箭头连接符 27"/>
          <p:cNvCxnSpPr/>
          <p:nvPr/>
        </p:nvCxnSpPr>
        <p:spPr bwMode="auto">
          <a:xfrm>
            <a:off x="1671461" y="5325126"/>
            <a:ext cx="1460320" cy="763113"/>
          </a:xfrm>
          <a:prstGeom prst="straightConnector1">
            <a:avLst/>
          </a:prstGeom>
          <a:ln w="19050"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9577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2.2 Dimensionality Reduction of High-Dimensional Data (5)</a:t>
            </a:r>
          </a:p>
        </p:txBody>
      </p:sp>
      <p:sp>
        <p:nvSpPr>
          <p:cNvPr id="5" name="内容占位符 2"/>
          <p:cNvSpPr>
            <a:spLocks noGrp="1"/>
          </p:cNvSpPr>
          <p:nvPr>
            <p:ph idx="1"/>
          </p:nvPr>
        </p:nvSpPr>
        <p:spPr>
          <a:xfrm>
            <a:off x="901968" y="854839"/>
            <a:ext cx="9787902" cy="388700"/>
          </a:xfrm>
        </p:spPr>
        <p:txBody>
          <a:bodyPr>
            <a:normAutofit/>
          </a:bodyPr>
          <a:lstStyle/>
          <a:p>
            <a:pPr marL="0" indent="0">
              <a:buNone/>
            </a:pPr>
            <a:r>
              <a:rPr lang="en-US" sz="1900" dirty="0">
                <a:latin typeface="Arial" panose="020B0604020202020204" pitchFamily="34" charset="0"/>
                <a:ea typeface="+mj-ea"/>
              </a:rPr>
              <a:t>Comparison and summary of methods</a:t>
            </a:r>
          </a:p>
        </p:txBody>
      </p:sp>
      <p:graphicFrame>
        <p:nvGraphicFramePr>
          <p:cNvPr id="6" name="表格 5"/>
          <p:cNvGraphicFramePr>
            <a:graphicFrameLocks noGrp="1"/>
          </p:cNvGraphicFramePr>
          <p:nvPr>
            <p:extLst>
              <p:ext uri="{D42A27DB-BD31-4B8C-83A1-F6EECF244321}">
                <p14:modId xmlns:p14="http://schemas.microsoft.com/office/powerpoint/2010/main" val="2658766188"/>
              </p:ext>
            </p:extLst>
          </p:nvPr>
        </p:nvGraphicFramePr>
        <p:xfrm>
          <a:off x="975519" y="1300517"/>
          <a:ext cx="10003459" cy="2650308"/>
        </p:xfrm>
        <a:graphic>
          <a:graphicData uri="http://schemas.openxmlformats.org/drawingml/2006/table">
            <a:tbl>
              <a:tblPr firstRow="1" bandRow="1">
                <a:tableStyleId>{72833802-FEF1-4C79-8D5D-14CF1EAF98D9}</a:tableStyleId>
              </a:tblPr>
              <a:tblGrid>
                <a:gridCol w="1643856">
                  <a:extLst>
                    <a:ext uri="{9D8B030D-6E8A-4147-A177-3AD203B41FA5}">
                      <a16:colId xmlns:a16="http://schemas.microsoft.com/office/drawing/2014/main" val="20000"/>
                    </a:ext>
                  </a:extLst>
                </a:gridCol>
                <a:gridCol w="2046892">
                  <a:extLst>
                    <a:ext uri="{9D8B030D-6E8A-4147-A177-3AD203B41FA5}">
                      <a16:colId xmlns:a16="http://schemas.microsoft.com/office/drawing/2014/main" val="20001"/>
                    </a:ext>
                  </a:extLst>
                </a:gridCol>
                <a:gridCol w="2104237">
                  <a:extLst>
                    <a:ext uri="{9D8B030D-6E8A-4147-A177-3AD203B41FA5}">
                      <a16:colId xmlns:a16="http://schemas.microsoft.com/office/drawing/2014/main" val="20002"/>
                    </a:ext>
                  </a:extLst>
                </a:gridCol>
                <a:gridCol w="1922474">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583227">
                <a:tc>
                  <a:txBody>
                    <a:bodyPr/>
                    <a:lstStyle/>
                    <a:p>
                      <a:pPr algn="ctr"/>
                      <a:r>
                        <a:rPr lang="en-US" dirty="0">
                          <a:solidFill>
                            <a:srgbClr val="FFFFFF"/>
                          </a:solidFill>
                          <a:latin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Supervised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Uncertainty Involved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02557">
                <a:tc>
                  <a:txBody>
                    <a:bodyPr/>
                    <a:lstStyle/>
                    <a:p>
                      <a:pPr algn="ctr"/>
                      <a:r>
                        <a:rPr lang="en-US" sz="1600">
                          <a:latin typeface="Arial" panose="020B0604020202020204" pitchFamily="34" charset="0"/>
                        </a:rPr>
                        <a:t>PCA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Fast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02557">
                <a:tc>
                  <a:txBody>
                    <a:bodyPr/>
                    <a:lstStyle/>
                    <a:p>
                      <a:pPr algn="ctr"/>
                      <a:r>
                        <a:rPr lang="en-US" sz="1600">
                          <a:latin typeface="Arial" panose="020B0604020202020204" pitchFamily="34" charset="0"/>
                        </a:rPr>
                        <a:t>LDA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Fast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02557">
                <a:tc>
                  <a:txBody>
                    <a:bodyPr/>
                    <a:lstStyle/>
                    <a:p>
                      <a:pPr algn="ctr"/>
                      <a:r>
                        <a:rPr lang="en-US" sz="1600">
                          <a:latin typeface="Arial" panose="020B0604020202020204" pitchFamily="34" charset="0"/>
                        </a:rPr>
                        <a:t>t-SNE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02557">
                <a:tc>
                  <a:txBody>
                    <a:bodyPr/>
                    <a:lstStyle/>
                    <a:p>
                      <a:pPr algn="ctr"/>
                      <a:r>
                        <a:rPr lang="en-US" sz="1600">
                          <a:latin typeface="Arial" panose="020B0604020202020204" pitchFamily="34" charset="0"/>
                        </a:rPr>
                        <a:t>UMAP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rPr>
                        <a:t>Moderate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anose="020B060402020202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4054" t="4014" r="6784" b="8852"/>
          <a:stretch/>
        </p:blipFill>
        <p:spPr>
          <a:xfrm>
            <a:off x="3136490" y="4036378"/>
            <a:ext cx="2314397" cy="22612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0934" t="3040" r="3668" b="8049"/>
          <a:stretch/>
        </p:blipFill>
        <p:spPr>
          <a:xfrm>
            <a:off x="6896704" y="3961482"/>
            <a:ext cx="2462702" cy="2420095"/>
          </a:xfrm>
          <a:prstGeom prst="rect">
            <a:avLst/>
          </a:prstGeom>
        </p:spPr>
      </p:pic>
      <p:sp>
        <p:nvSpPr>
          <p:cNvPr id="9" name="文本框 8"/>
          <p:cNvSpPr txBox="1"/>
          <p:nvPr/>
        </p:nvSpPr>
        <p:spPr>
          <a:xfrm>
            <a:off x="3561498" y="6297658"/>
            <a:ext cx="1695450" cy="528350"/>
          </a:xfrm>
          <a:prstGeom prst="rect">
            <a:avLst/>
          </a:prstGeom>
          <a:noFill/>
        </p:spPr>
        <p:txBody>
          <a:bodyPr wrap="square" rtlCol="0">
            <a:spAutoFit/>
          </a:bodyPr>
          <a:lstStyle/>
          <a:p>
            <a:pPr>
              <a:lnSpc>
                <a:spcPts val="3440"/>
              </a:lnSpc>
            </a:pPr>
            <a:r>
              <a:rPr lang="en-US">
                <a:solidFill>
                  <a:srgbClr val="1D1D1A"/>
                </a:solidFill>
                <a:latin typeface="Arial" panose="020B0604020202020204" pitchFamily="34" charset="0"/>
                <a:ea typeface="+mj-ea"/>
              </a:rPr>
              <a:t>PCA MNIST</a:t>
            </a:r>
          </a:p>
        </p:txBody>
      </p:sp>
      <p:sp>
        <p:nvSpPr>
          <p:cNvPr id="10" name="文本框 9"/>
          <p:cNvSpPr txBox="1"/>
          <p:nvPr/>
        </p:nvSpPr>
        <p:spPr>
          <a:xfrm>
            <a:off x="7414412" y="6299485"/>
            <a:ext cx="2038349" cy="528350"/>
          </a:xfrm>
          <a:prstGeom prst="rect">
            <a:avLst/>
          </a:prstGeom>
          <a:noFill/>
        </p:spPr>
        <p:txBody>
          <a:bodyPr wrap="square" rtlCol="0">
            <a:spAutoFit/>
          </a:bodyPr>
          <a:lstStyle/>
          <a:p>
            <a:pPr>
              <a:lnSpc>
                <a:spcPts val="3440"/>
              </a:lnSpc>
            </a:pPr>
            <a:r>
              <a:rPr lang="en-US">
                <a:solidFill>
                  <a:srgbClr val="1D1D1A"/>
                </a:solidFill>
                <a:latin typeface="Arial" panose="020B0604020202020204" pitchFamily="34" charset="0"/>
                <a:ea typeface="+mj-ea"/>
              </a:rPr>
              <a:t>T-SNE MNIST</a:t>
            </a:r>
          </a:p>
        </p:txBody>
      </p:sp>
      <p:sp>
        <p:nvSpPr>
          <p:cNvPr id="11" name="文本框 10"/>
          <p:cNvSpPr txBox="1"/>
          <p:nvPr/>
        </p:nvSpPr>
        <p:spPr>
          <a:xfrm>
            <a:off x="9337382" y="4368090"/>
            <a:ext cx="2704975" cy="2024144"/>
          </a:xfrm>
          <a:prstGeom prst="rect">
            <a:avLst/>
          </a:prstGeom>
          <a:noFill/>
        </p:spPr>
        <p:txBody>
          <a:bodyPr wrap="square" rtlCol="0">
            <a:spAutoFit/>
          </a:bodyPr>
          <a:lstStyle/>
          <a:p>
            <a:pPr lvl="0" defTabSz="1187798">
              <a:lnSpc>
                <a:spcPct val="90000"/>
              </a:lnSpc>
              <a:spcBef>
                <a:spcPts val="1299"/>
              </a:spcBef>
            </a:pPr>
            <a:r>
              <a:rPr lang="en-US" dirty="0">
                <a:latin typeface="Arial" panose="020B0604020202020204" pitchFamily="34" charset="0"/>
                <a:ea typeface="+mj-ea"/>
              </a:rPr>
              <a:t>It is clearly evident </a:t>
            </a:r>
            <a:r>
              <a:rPr lang="en-US" dirty="0">
                <a:solidFill>
                  <a:srgbClr val="1D1D1A"/>
                </a:solidFill>
                <a:latin typeface="Arial" panose="020B0604020202020204" pitchFamily="34" charset="0"/>
                <a:ea typeface="+mj-ea"/>
              </a:rPr>
              <a:t>that the dimensionality reduction effect of t-SNE is better than that of PCA on the MNIST dataset.</a:t>
            </a:r>
          </a:p>
          <a:p>
            <a:pPr algn="l">
              <a:lnSpc>
                <a:spcPts val="3440"/>
              </a:lnSpc>
            </a:pPr>
            <a:endParaRPr lang="zh-CN" altLang="en-US" sz="3200" dirty="0">
              <a:latin typeface="Arial" panose="020B0604020202020204" pitchFamily="34" charset="0"/>
              <a:ea typeface="+mj-ea"/>
            </a:endParaRPr>
          </a:p>
        </p:txBody>
      </p:sp>
    </p:spTree>
    <p:extLst>
      <p:ext uri="{BB962C8B-B14F-4D97-AF65-F5344CB8AC3E}">
        <p14:creationId xmlns:p14="http://schemas.microsoft.com/office/powerpoint/2010/main" val="3162504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2.3 Data Diagnosis (1)</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06" y="1883550"/>
            <a:ext cx="3940969" cy="2878949"/>
          </a:xfrm>
          <a:prstGeom prst="rect">
            <a:avLst/>
          </a:prstGeom>
        </p:spPr>
      </p:pic>
      <p:sp>
        <p:nvSpPr>
          <p:cNvPr id="7" name="文本框 6"/>
          <p:cNvSpPr txBox="1"/>
          <p:nvPr/>
        </p:nvSpPr>
        <p:spPr>
          <a:xfrm>
            <a:off x="445524" y="5062565"/>
            <a:ext cx="3855244" cy="738664"/>
          </a:xfrm>
          <a:prstGeom prst="rect">
            <a:avLst/>
          </a:prstGeom>
          <a:noFill/>
        </p:spPr>
        <p:txBody>
          <a:bodyPr wrap="square" rtlCol="0">
            <a:spAutoFit/>
          </a:bodyPr>
          <a:lstStyle/>
          <a:p>
            <a:r>
              <a:rPr lang="en-US" sz="1400" dirty="0">
                <a:solidFill>
                  <a:srgbClr val="1D1D1A"/>
                </a:solidFill>
                <a:latin typeface="Arial" panose="020B0604020202020204" pitchFamily="34" charset="0"/>
                <a:ea typeface="+mj-ea"/>
              </a:rPr>
              <a:t>In this scatter chart, </a:t>
            </a:r>
            <a:r>
              <a:rPr lang="en-US" sz="1400" dirty="0">
                <a:latin typeface="Arial" panose="020B0604020202020204" pitchFamily="34" charset="0"/>
                <a:ea typeface="+mj-ea"/>
              </a:rPr>
              <a:t>two data points (labeled F and G) are outliers, and the data point labeled H is just a suspected outlier.</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005" y="1760162"/>
            <a:ext cx="3125724" cy="3125724"/>
          </a:xfrm>
          <a:prstGeom prst="rect">
            <a:avLst/>
          </a:prstGeom>
        </p:spPr>
      </p:pic>
      <p:sp>
        <p:nvSpPr>
          <p:cNvPr id="9" name="文本框 8"/>
          <p:cNvSpPr txBox="1"/>
          <p:nvPr/>
        </p:nvSpPr>
        <p:spPr>
          <a:xfrm>
            <a:off x="5077199" y="5103476"/>
            <a:ext cx="3190501" cy="307777"/>
          </a:xfrm>
          <a:prstGeom prst="rect">
            <a:avLst/>
          </a:prstGeom>
          <a:noFill/>
        </p:spPr>
        <p:txBody>
          <a:bodyPr wrap="square" rtlCol="0">
            <a:spAutoFit/>
          </a:bodyPr>
          <a:lstStyle/>
          <a:p>
            <a:r>
              <a:rPr lang="en-US" sz="1400" dirty="0">
                <a:solidFill>
                  <a:srgbClr val="1D1D1A"/>
                </a:solidFill>
                <a:latin typeface="Arial" panose="020B0604020202020204" pitchFamily="34" charset="0"/>
                <a:ea typeface="+mj-ea"/>
              </a:rPr>
              <a:t>Source: Michelson-Morley experiment</a:t>
            </a:r>
          </a:p>
        </p:txBody>
      </p:sp>
      <p:cxnSp>
        <p:nvCxnSpPr>
          <p:cNvPr id="10" name="直接箭头连接符 9"/>
          <p:cNvCxnSpPr/>
          <p:nvPr/>
        </p:nvCxnSpPr>
        <p:spPr>
          <a:xfrm flipH="1">
            <a:off x="5948097" y="3819525"/>
            <a:ext cx="666750" cy="80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521995" y="4477325"/>
            <a:ext cx="952945" cy="528350"/>
          </a:xfrm>
          <a:prstGeom prst="rect">
            <a:avLst/>
          </a:prstGeom>
          <a:noFill/>
        </p:spPr>
        <p:txBody>
          <a:bodyPr wrap="square" rtlCol="0">
            <a:spAutoFit/>
          </a:bodyPr>
          <a:lstStyle/>
          <a:p>
            <a:pPr>
              <a:lnSpc>
                <a:spcPts val="3440"/>
              </a:lnSpc>
            </a:pPr>
            <a:r>
              <a:rPr lang="en-US" sz="1600" b="1">
                <a:solidFill>
                  <a:srgbClr val="FF0000"/>
                </a:solidFill>
                <a:latin typeface="Arial" panose="020B0604020202020204" pitchFamily="34" charset="0"/>
                <a:ea typeface="+mj-ea"/>
              </a:rPr>
              <a:t>Outlier</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696" y="1735075"/>
            <a:ext cx="2729762" cy="2737200"/>
          </a:xfrm>
          <a:prstGeom prst="rect">
            <a:avLst/>
          </a:prstGeom>
        </p:spPr>
      </p:pic>
      <p:sp>
        <p:nvSpPr>
          <p:cNvPr id="13" name="文本框 12"/>
          <p:cNvSpPr txBox="1"/>
          <p:nvPr/>
        </p:nvSpPr>
        <p:spPr>
          <a:xfrm>
            <a:off x="8615231" y="5103476"/>
            <a:ext cx="3233869" cy="307777"/>
          </a:xfrm>
          <a:prstGeom prst="rect">
            <a:avLst/>
          </a:prstGeom>
          <a:noFill/>
        </p:spPr>
        <p:txBody>
          <a:bodyPr wrap="square" rtlCol="0">
            <a:spAutoFit/>
          </a:bodyPr>
          <a:lstStyle/>
          <a:p>
            <a:r>
              <a:rPr lang="en-US" sz="1400" dirty="0">
                <a:solidFill>
                  <a:srgbClr val="1D1D1A"/>
                </a:solidFill>
                <a:latin typeface="Arial" panose="020B0604020202020204" pitchFamily="34" charset="0"/>
                <a:ea typeface="+mj-ea"/>
              </a:rPr>
              <a:t>Some images are in incorrect clusters.</a:t>
            </a:r>
          </a:p>
        </p:txBody>
      </p:sp>
      <p:sp>
        <p:nvSpPr>
          <p:cNvPr id="14" name="矩形 13"/>
          <p:cNvSpPr/>
          <p:nvPr/>
        </p:nvSpPr>
        <p:spPr>
          <a:xfrm>
            <a:off x="26632" y="6579152"/>
            <a:ext cx="12094350" cy="461665"/>
          </a:xfrm>
          <a:prstGeom prst="rect">
            <a:avLst/>
          </a:prstGeom>
          <a:solidFill>
            <a:srgbClr val="A7E8FF"/>
          </a:solidFill>
        </p:spPr>
        <p:txBody>
          <a:bodyPr wrap="square">
            <a:spAutoFit/>
          </a:bodyPr>
          <a:lstStyle/>
          <a:p>
            <a:r>
              <a:rPr lang="en-US" sz="1200">
                <a:solidFill>
                  <a:srgbClr val="1D1D1A"/>
                </a:solidFill>
                <a:latin typeface="Arial" panose="020B0604020202020204" pitchFamily="34" charset="0"/>
                <a:ea typeface="+mj-ea"/>
                <a:hlinkClick r:id="rId5"/>
              </a:rPr>
              <a:t>https://apandre.wordpress.com/visible-data/outliers/</a:t>
            </a:r>
          </a:p>
          <a:p>
            <a:r>
              <a:rPr lang="en-US" sz="1200">
                <a:solidFill>
                  <a:srgbClr val="1D1D1A"/>
                </a:solidFill>
                <a:latin typeface="Arial" panose="020B0604020202020204" pitchFamily="34" charset="0"/>
                <a:ea typeface="+mj-ea"/>
                <a:hlinkClick r:id="rId6"/>
              </a:rPr>
              <a:t>https://en.wikipedia.org/wiki/Outlier</a:t>
            </a:r>
          </a:p>
        </p:txBody>
      </p:sp>
      <p:sp>
        <p:nvSpPr>
          <p:cNvPr id="15" name="文本框 14"/>
          <p:cNvSpPr txBox="1"/>
          <p:nvPr/>
        </p:nvSpPr>
        <p:spPr>
          <a:xfrm>
            <a:off x="3919206" y="4758644"/>
            <a:ext cx="570062" cy="307777"/>
          </a:xfrm>
          <a:prstGeom prst="rect">
            <a:avLst/>
          </a:prstGeom>
          <a:noFill/>
        </p:spPr>
        <p:txBody>
          <a:bodyPr wrap="square" rtlCol="0">
            <a:spAutoFit/>
          </a:bodyPr>
          <a:lstStyle/>
          <a:p>
            <a:r>
              <a:rPr lang="en-US" sz="1400" dirty="0">
                <a:latin typeface="Arial" panose="020B0604020202020204" pitchFamily="34" charset="0"/>
              </a:rPr>
              <a:t>[10]</a:t>
            </a:r>
          </a:p>
        </p:txBody>
      </p:sp>
      <p:sp>
        <p:nvSpPr>
          <p:cNvPr id="16" name="文本框 15"/>
          <p:cNvSpPr txBox="1"/>
          <p:nvPr/>
        </p:nvSpPr>
        <p:spPr>
          <a:xfrm>
            <a:off x="7849547" y="4718406"/>
            <a:ext cx="484828" cy="307777"/>
          </a:xfrm>
          <a:prstGeom prst="rect">
            <a:avLst/>
          </a:prstGeom>
          <a:noFill/>
        </p:spPr>
        <p:txBody>
          <a:bodyPr wrap="square" rtlCol="0">
            <a:spAutoFit/>
          </a:bodyPr>
          <a:lstStyle/>
          <a:p>
            <a:r>
              <a:rPr lang="en-US" sz="1400" dirty="0">
                <a:latin typeface="Arial" panose="020B0604020202020204" pitchFamily="34" charset="0"/>
              </a:rPr>
              <a:t>[11]</a:t>
            </a:r>
          </a:p>
        </p:txBody>
      </p:sp>
      <p:sp>
        <p:nvSpPr>
          <p:cNvPr id="17" name="文本框 16"/>
          <p:cNvSpPr txBox="1"/>
          <p:nvPr/>
        </p:nvSpPr>
        <p:spPr>
          <a:xfrm>
            <a:off x="11050444" y="4697898"/>
            <a:ext cx="432027" cy="307777"/>
          </a:xfrm>
          <a:prstGeom prst="rect">
            <a:avLst/>
          </a:prstGeom>
          <a:noFill/>
        </p:spPr>
        <p:txBody>
          <a:bodyPr wrap="square" rtlCol="0">
            <a:spAutoFit/>
          </a:bodyPr>
          <a:lstStyle/>
          <a:p>
            <a:r>
              <a:rPr lang="en-US" sz="1400" dirty="0">
                <a:latin typeface="Arial" panose="020B0604020202020204" pitchFamily="34" charset="0"/>
              </a:rPr>
              <a:t>[4]</a:t>
            </a:r>
          </a:p>
        </p:txBody>
      </p:sp>
      <p:sp>
        <p:nvSpPr>
          <p:cNvPr id="18" name="内容占位符 2"/>
          <p:cNvSpPr txBox="1">
            <a:spLocks/>
          </p:cNvSpPr>
          <p:nvPr/>
        </p:nvSpPr>
        <p:spPr>
          <a:xfrm>
            <a:off x="522771" y="1020204"/>
            <a:ext cx="11598211" cy="733425"/>
          </a:xfrm>
          <a:prstGeom prst="rect">
            <a:avLst/>
          </a:prstGeom>
        </p:spPr>
        <p:txBody>
          <a:bodyPr>
            <a:normAutofit/>
          </a:bodyPr>
          <a:lstStyle>
            <a:lvl1pPr marL="342900" indent="-342900" algn="l" defTabSz="914400" rtl="0" eaLnBrk="1" latinLnBrk="0" hangingPunct="1">
              <a:lnSpc>
                <a:spcPct val="90000"/>
              </a:lnSpc>
              <a:spcBef>
                <a:spcPts val="1200"/>
              </a:spcBef>
              <a:spcAft>
                <a:spcPts val="200"/>
              </a:spcAft>
              <a:buClrTx/>
              <a:buSzPct val="100000"/>
              <a:buFont typeface="+mj-lt"/>
              <a:buAutoNum type="arabicPeriod"/>
              <a:defRPr sz="2000" b="1"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Tx/>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Tx/>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Tx/>
              <a:buFont typeface="Wingdings 3" pitchFamily="18" charset="2"/>
              <a:buChar char=""/>
              <a:defRPr sz="16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Tx/>
              <a:buFont typeface="Wingdings 3" pitchFamily="18" charset="2"/>
              <a:buChar char=""/>
              <a:defRPr sz="16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altLang="zh-CN" sz="1900" dirty="0">
                <a:latin typeface="Arial" panose="020B0604020202020204" pitchFamily="34" charset="0"/>
                <a:ea typeface="+mj-ea"/>
              </a:rPr>
              <a:t>Outlier detection</a:t>
            </a:r>
            <a:endParaRPr lang="en-US" sz="1900" dirty="0">
              <a:latin typeface="Arial" panose="020B0604020202020204" pitchFamily="34" charset="0"/>
              <a:ea typeface="+mj-ea"/>
            </a:endParaRPr>
          </a:p>
          <a:p>
            <a:pPr marL="361950" lvl="1" indent="0">
              <a:buNone/>
            </a:pPr>
            <a:r>
              <a:rPr lang="en-US" altLang="zh-CN" sz="1700" b="1" dirty="0">
                <a:latin typeface="Arial" panose="020B0604020202020204" pitchFamily="34" charset="0"/>
              </a:rPr>
              <a:t>Definition: </a:t>
            </a:r>
            <a:r>
              <a:rPr lang="en-US" altLang="zh-CN" sz="1700" dirty="0">
                <a:latin typeface="Arial" panose="020B0604020202020204" pitchFamily="34" charset="0"/>
              </a:rPr>
              <a:t>In statistics, an outlier is a data point that significantly differs from other observations.</a:t>
            </a:r>
          </a:p>
        </p:txBody>
      </p:sp>
    </p:spTree>
    <p:extLst>
      <p:ext uri="{BB962C8B-B14F-4D97-AF65-F5344CB8AC3E}">
        <p14:creationId xmlns:p14="http://schemas.microsoft.com/office/powerpoint/2010/main" val="187648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2.3 Data Diagnosis (2)</a:t>
            </a:r>
          </a:p>
        </p:txBody>
      </p:sp>
      <p:sp>
        <p:nvSpPr>
          <p:cNvPr id="5" name="内容占位符 2"/>
          <p:cNvSpPr>
            <a:spLocks noGrp="1"/>
          </p:cNvSpPr>
          <p:nvPr>
            <p:ph idx="1"/>
          </p:nvPr>
        </p:nvSpPr>
        <p:spPr>
          <a:xfrm>
            <a:off x="231838" y="790575"/>
            <a:ext cx="11598211" cy="733425"/>
          </a:xfrm>
        </p:spPr>
        <p:txBody>
          <a:bodyPr>
            <a:normAutofit lnSpcReduction="10000"/>
          </a:bodyPr>
          <a:lstStyle/>
          <a:p>
            <a:pPr>
              <a:buFont typeface="Arial" panose="020B0604020202020204" pitchFamily="34" charset="0"/>
              <a:buChar char="•"/>
            </a:pPr>
            <a:r>
              <a:rPr lang="en-US" sz="1900" dirty="0">
                <a:latin typeface="Arial" panose="020B0604020202020204" pitchFamily="34" charset="0"/>
                <a:ea typeface="+mj-ea"/>
              </a:rPr>
              <a:t>Class imbalance</a:t>
            </a:r>
          </a:p>
          <a:p>
            <a:pPr marL="361950" indent="0">
              <a:buNone/>
            </a:pPr>
            <a:r>
              <a:rPr lang="en-US" sz="1600" dirty="0">
                <a:latin typeface="Arial" panose="020B0604020202020204" pitchFamily="34" charset="0"/>
                <a:ea typeface="+mj-ea"/>
              </a:rPr>
              <a:t>Description:</a:t>
            </a:r>
            <a:r>
              <a:rPr lang="en-US" sz="1600" b="0" dirty="0">
                <a:latin typeface="Arial" panose="020B0604020202020204" pitchFamily="34" charset="0"/>
                <a:ea typeface="+mj-ea"/>
              </a:rPr>
              <a:t> In a dataset, some classes account for a very small proportion, which may lead to inaccurate judgment.</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1618" r="4485" b="7778"/>
          <a:stretch/>
        </p:blipFill>
        <p:spPr>
          <a:xfrm>
            <a:off x="6781800" y="1508760"/>
            <a:ext cx="5210176" cy="1581150"/>
          </a:xfrm>
          <a:prstGeom prst="rect">
            <a:avLst/>
          </a:prstGeom>
        </p:spPr>
      </p:pic>
      <p:sp>
        <p:nvSpPr>
          <p:cNvPr id="7" name="文本框 6"/>
          <p:cNvSpPr txBox="1"/>
          <p:nvPr/>
        </p:nvSpPr>
        <p:spPr>
          <a:xfrm>
            <a:off x="590549" y="1550695"/>
            <a:ext cx="6276975" cy="830997"/>
          </a:xfrm>
          <a:prstGeom prst="rect">
            <a:avLst/>
          </a:prstGeom>
          <a:noFill/>
        </p:spPr>
        <p:txBody>
          <a:bodyPr wrap="square" rtlCol="0">
            <a:spAutoFit/>
          </a:bodyPr>
          <a:lstStyle/>
          <a:p>
            <a:r>
              <a:rPr lang="en-US" sz="1600" dirty="0">
                <a:solidFill>
                  <a:srgbClr val="1D1D1A"/>
                </a:solidFill>
                <a:latin typeface="Arial" panose="020B0604020202020204" pitchFamily="34" charset="0"/>
                <a:ea typeface="+mj-ea"/>
              </a:rPr>
              <a:t>Assume that the figure on the right is the distribution of a cancer diagnosis dataset. </a:t>
            </a:r>
            <a:r>
              <a:rPr lang="en-US" sz="1600" dirty="0">
                <a:latin typeface="Arial" panose="020B0604020202020204" pitchFamily="34" charset="0"/>
                <a:ea typeface="+mj-ea"/>
              </a:rPr>
              <a:t>If we predict that all the data samples are </a:t>
            </a:r>
            <a:r>
              <a:rPr lang="en-US" sz="1600" dirty="0">
                <a:solidFill>
                  <a:srgbClr val="FF0000"/>
                </a:solidFill>
                <a:latin typeface="Arial" panose="020B0604020202020204" pitchFamily="34" charset="0"/>
                <a:ea typeface="+mj-ea"/>
              </a:rPr>
              <a:t>not cancer</a:t>
            </a:r>
            <a:r>
              <a:rPr lang="en-US" sz="1600" dirty="0">
                <a:latin typeface="Arial" panose="020B0604020202020204" pitchFamily="34" charset="0"/>
                <a:ea typeface="+mj-ea"/>
              </a:rPr>
              <a:t> ("0"), we can directly attain an accuracy of 99.8%.</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74" y="3497859"/>
            <a:ext cx="5818463" cy="2145280"/>
          </a:xfrm>
          <a:prstGeom prst="rect">
            <a:avLst/>
          </a:prstGeom>
        </p:spPr>
      </p:pic>
      <p:sp>
        <p:nvSpPr>
          <p:cNvPr id="9" name="文本框 8"/>
          <p:cNvSpPr txBox="1"/>
          <p:nvPr/>
        </p:nvSpPr>
        <p:spPr>
          <a:xfrm>
            <a:off x="491857" y="6101009"/>
            <a:ext cx="6362700" cy="307777"/>
          </a:xfrm>
          <a:prstGeom prst="rect">
            <a:avLst/>
          </a:prstGeom>
          <a:noFill/>
        </p:spPr>
        <p:txBody>
          <a:bodyPr wrap="square" rtlCol="0">
            <a:spAutoFit/>
          </a:bodyPr>
          <a:lstStyle/>
          <a:p>
            <a:r>
              <a:rPr lang="en-US" sz="1400" dirty="0">
                <a:solidFill>
                  <a:srgbClr val="1D1D1A"/>
                </a:solidFill>
                <a:latin typeface="Arial" panose="020B0604020202020204" pitchFamily="34" charset="0"/>
                <a:ea typeface="+mj-ea"/>
              </a:rPr>
              <a:t>Class imbalance detection through dimensionality reduction (t-SNE)</a:t>
            </a:r>
          </a:p>
        </p:txBody>
      </p:sp>
      <p:sp>
        <p:nvSpPr>
          <p:cNvPr id="10" name="文本框 9"/>
          <p:cNvSpPr txBox="1"/>
          <p:nvPr/>
        </p:nvSpPr>
        <p:spPr>
          <a:xfrm>
            <a:off x="7220276" y="6102701"/>
            <a:ext cx="4609774" cy="307777"/>
          </a:xfrm>
          <a:prstGeom prst="rect">
            <a:avLst/>
          </a:prstGeom>
          <a:noFill/>
        </p:spPr>
        <p:txBody>
          <a:bodyPr wrap="square" rtlCol="0">
            <a:spAutoFit/>
          </a:bodyPr>
          <a:lstStyle/>
          <a:p>
            <a:r>
              <a:rPr lang="en-US" sz="1400" dirty="0">
                <a:solidFill>
                  <a:srgbClr val="1D1D1A"/>
                </a:solidFill>
                <a:latin typeface="Arial" panose="020B0604020202020204" pitchFamily="34" charset="0"/>
                <a:ea typeface="+mj-ea"/>
              </a:rPr>
              <a:t>Histogram - statistics on the classes in a news dataset</a:t>
            </a:r>
          </a:p>
        </p:txBody>
      </p:sp>
      <p:sp>
        <p:nvSpPr>
          <p:cNvPr id="11" name="右箭头 10"/>
          <p:cNvSpPr/>
          <p:nvPr/>
        </p:nvSpPr>
        <p:spPr>
          <a:xfrm>
            <a:off x="5962650" y="2296751"/>
            <a:ext cx="819150" cy="282309"/>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mj-ea"/>
            </a:endParaRPr>
          </a:p>
        </p:txBody>
      </p:sp>
      <p:sp>
        <p:nvSpPr>
          <p:cNvPr id="12" name="矩形 11"/>
          <p:cNvSpPr/>
          <p:nvPr/>
        </p:nvSpPr>
        <p:spPr>
          <a:xfrm>
            <a:off x="26632" y="6579152"/>
            <a:ext cx="12094350" cy="276999"/>
          </a:xfrm>
          <a:prstGeom prst="rect">
            <a:avLst/>
          </a:prstGeom>
          <a:solidFill>
            <a:srgbClr val="A7E8FF"/>
          </a:solidFill>
        </p:spPr>
        <p:txBody>
          <a:bodyPr wrap="square">
            <a:spAutoFit/>
          </a:bodyPr>
          <a:lstStyle/>
          <a:p>
            <a:r>
              <a:rPr lang="en-US" sz="1200" dirty="0">
                <a:solidFill>
                  <a:srgbClr val="1D1D1A"/>
                </a:solidFill>
                <a:latin typeface="Arial" panose="020B0604020202020204" pitchFamily="34" charset="0"/>
                <a:ea typeface="+mj-ea"/>
                <a:hlinkClick r:id="rId4"/>
              </a:rPr>
              <a:t>https://www.datacamp.com/community/tutorials/diving-deep-imbalanced-data</a:t>
            </a:r>
          </a:p>
        </p:txBody>
      </p:sp>
      <p:sp>
        <p:nvSpPr>
          <p:cNvPr id="16" name="文本框 15"/>
          <p:cNvSpPr txBox="1"/>
          <p:nvPr/>
        </p:nvSpPr>
        <p:spPr>
          <a:xfrm>
            <a:off x="11725276" y="2857090"/>
            <a:ext cx="482714" cy="307777"/>
          </a:xfrm>
          <a:prstGeom prst="rect">
            <a:avLst/>
          </a:prstGeom>
          <a:noFill/>
        </p:spPr>
        <p:txBody>
          <a:bodyPr wrap="square" rtlCol="0">
            <a:spAutoFit/>
          </a:bodyPr>
          <a:lstStyle/>
          <a:p>
            <a:r>
              <a:rPr lang="en-US" sz="1400" dirty="0">
                <a:latin typeface="Arial" panose="020B0604020202020204" pitchFamily="34" charset="0"/>
              </a:rPr>
              <a:t>[12]</a:t>
            </a:r>
          </a:p>
        </p:txBody>
      </p:sp>
      <p:grpSp>
        <p:nvGrpSpPr>
          <p:cNvPr id="20" name="组合 19"/>
          <p:cNvGrpSpPr/>
          <p:nvPr/>
        </p:nvGrpSpPr>
        <p:grpSpPr>
          <a:xfrm>
            <a:off x="6781801" y="3164867"/>
            <a:ext cx="4339128" cy="2947004"/>
            <a:chOff x="6781801" y="3164867"/>
            <a:chExt cx="4339128" cy="2947004"/>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977" y="3164867"/>
              <a:ext cx="3566332" cy="2947004"/>
            </a:xfrm>
            <a:prstGeom prst="rect">
              <a:avLst/>
            </a:prstGeom>
          </p:spPr>
        </p:pic>
        <p:pic>
          <p:nvPicPr>
            <p:cNvPr id="3" name="图片 2"/>
            <p:cNvPicPr>
              <a:picLocks noChangeAspect="1"/>
            </p:cNvPicPr>
            <p:nvPr/>
          </p:nvPicPr>
          <p:blipFill>
            <a:blip r:embed="rId6"/>
            <a:stretch>
              <a:fillRect/>
            </a:stretch>
          </p:blipFill>
          <p:spPr>
            <a:xfrm>
              <a:off x="7891462" y="5865820"/>
              <a:ext cx="3029847" cy="227002"/>
            </a:xfrm>
            <a:prstGeom prst="rect">
              <a:avLst/>
            </a:prstGeom>
          </p:spPr>
        </p:pic>
        <p:pic>
          <p:nvPicPr>
            <p:cNvPr id="17" name="图片 16"/>
            <p:cNvPicPr>
              <a:picLocks noChangeAspect="1"/>
            </p:cNvPicPr>
            <p:nvPr/>
          </p:nvPicPr>
          <p:blipFill>
            <a:blip r:embed="rId6"/>
            <a:stretch>
              <a:fillRect/>
            </a:stretch>
          </p:blipFill>
          <p:spPr>
            <a:xfrm>
              <a:off x="6781801" y="4371974"/>
              <a:ext cx="771524" cy="266701"/>
            </a:xfrm>
            <a:prstGeom prst="rect">
              <a:avLst/>
            </a:prstGeom>
          </p:spPr>
        </p:pic>
        <p:sp>
          <p:nvSpPr>
            <p:cNvPr id="4" name="文本框 3"/>
            <p:cNvSpPr txBox="1"/>
            <p:nvPr/>
          </p:nvSpPr>
          <p:spPr>
            <a:xfrm>
              <a:off x="6991350" y="4371974"/>
              <a:ext cx="561975" cy="230832"/>
            </a:xfrm>
            <a:prstGeom prst="rect">
              <a:avLst/>
            </a:prstGeom>
            <a:noFill/>
          </p:spPr>
          <p:txBody>
            <a:bodyPr wrap="square" rtlCol="0">
              <a:spAutoFit/>
            </a:bodyPr>
            <a:lstStyle/>
            <a:p>
              <a:r>
                <a:rPr lang="en-US" altLang="zh-CN" sz="900" dirty="0">
                  <a:latin typeface="Arial" panose="020B0604020202020204" pitchFamily="34" charset="0"/>
                  <a:cs typeface="Arial" panose="020B0604020202020204" pitchFamily="34" charset="0"/>
                </a:rPr>
                <a:t>Count</a:t>
              </a:r>
              <a:endParaRPr lang="zh-CN" altLang="en-US" sz="900" dirty="0">
                <a:latin typeface="Arial" panose="020B0604020202020204" pitchFamily="34" charset="0"/>
                <a:cs typeface="Arial" panose="020B0604020202020204" pitchFamily="34" charset="0"/>
              </a:endParaRPr>
            </a:p>
          </p:txBody>
        </p:sp>
        <p:sp>
          <p:nvSpPr>
            <p:cNvPr id="18" name="文本框 17"/>
            <p:cNvSpPr txBox="1"/>
            <p:nvPr/>
          </p:nvSpPr>
          <p:spPr>
            <a:xfrm>
              <a:off x="7817943" y="5851871"/>
              <a:ext cx="3302986" cy="200055"/>
            </a:xfrm>
            <a:prstGeom prst="rect">
              <a:avLst/>
            </a:prstGeom>
            <a:noFill/>
          </p:spPr>
          <p:txBody>
            <a:bodyPr wrap="square" rtlCol="0">
              <a:spAutoFit/>
            </a:bodyPr>
            <a:lstStyle/>
            <a:p>
              <a:r>
                <a:rPr lang="en-US" altLang="zh-CN" sz="700" dirty="0">
                  <a:latin typeface="Arial" panose="020B0604020202020204" pitchFamily="34" charset="0"/>
                  <a:cs typeface="Arial" panose="020B0604020202020204" pitchFamily="34" charset="0"/>
                </a:rPr>
                <a:t>Finance   Sports  ENT  Home Property Edu  Fashion Politics Game Tech</a:t>
              </a:r>
              <a:endParaRPr lang="zh-CN" altLang="en-US"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34007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dirty="0">
                <a:latin typeface="Arial" panose="020B0604020202020204" pitchFamily="34" charset="0"/>
              </a:rPr>
              <a:t>About This Course</a:t>
            </a:r>
          </a:p>
        </p:txBody>
      </p:sp>
      <p:sp>
        <p:nvSpPr>
          <p:cNvPr id="3" name="内容占位符 2"/>
          <p:cNvSpPr>
            <a:spLocks noGrp="1"/>
          </p:cNvSpPr>
          <p:nvPr>
            <p:ph idx="1"/>
          </p:nvPr>
        </p:nvSpPr>
        <p:spPr/>
        <p:txBody>
          <a:bodyPr/>
          <a:lstStyle/>
          <a:p>
            <a:r>
              <a:rPr lang="en-US" dirty="0">
                <a:latin typeface="Arial" panose="020B0604020202020204" pitchFamily="34" charset="0"/>
              </a:rPr>
              <a:t>This course is </a:t>
            </a:r>
            <a:r>
              <a:rPr lang="en-US" altLang="zh-CN" dirty="0">
                <a:latin typeface="Arial" panose="020B0604020202020204" pitchFamily="34" charset="0"/>
              </a:rPr>
              <a:t>about</a:t>
            </a:r>
            <a:r>
              <a:rPr lang="en-US" dirty="0">
                <a:latin typeface="Arial" panose="020B0604020202020204" pitchFamily="34" charset="0"/>
              </a:rPr>
              <a:t>:</a:t>
            </a:r>
          </a:p>
          <a:p>
            <a:pPr lvl="1"/>
            <a:r>
              <a:rPr lang="en-US" dirty="0">
                <a:latin typeface="Arial" panose="020B0604020202020204" pitchFamily="34" charset="0"/>
              </a:rPr>
              <a:t>Basic theories and concepts of visualization</a:t>
            </a:r>
            <a:endParaRPr lang="en-US" dirty="0">
              <a:solidFill>
                <a:srgbClr val="00B050"/>
              </a:solidFill>
              <a:latin typeface="Arial" panose="020B0604020202020204" pitchFamily="34" charset="0"/>
            </a:endParaRPr>
          </a:p>
          <a:p>
            <a:pPr lvl="1"/>
            <a:r>
              <a:rPr lang="en-US" dirty="0">
                <a:latin typeface="Arial" panose="020B0604020202020204" pitchFamily="34" charset="0"/>
              </a:rPr>
              <a:t>Applications of visualization in machine learning, especially in deep learning</a:t>
            </a:r>
            <a:endParaRPr lang="en-US" dirty="0">
              <a:solidFill>
                <a:srgbClr val="00B050"/>
              </a:solidFill>
              <a:latin typeface="Arial" panose="020B0604020202020204" pitchFamily="34" charset="0"/>
            </a:endParaRPr>
          </a:p>
          <a:p>
            <a:pPr lvl="1"/>
            <a:r>
              <a:rPr lang="en-US" dirty="0">
                <a:latin typeface="Arial" panose="020B0604020202020204" pitchFamily="34" charset="0"/>
              </a:rPr>
              <a:t>Practices of </a:t>
            </a:r>
            <a:r>
              <a:rPr lang="en-US" dirty="0" err="1">
                <a:latin typeface="Arial" panose="020B0604020202020204" pitchFamily="34" charset="0"/>
              </a:rPr>
              <a:t>MindInsight</a:t>
            </a:r>
            <a:r>
              <a:rPr lang="en-US" dirty="0">
                <a:latin typeface="Arial" panose="020B0604020202020204" pitchFamily="34" charset="0"/>
              </a:rPr>
              <a:t> visualization tool and </a:t>
            </a:r>
            <a:r>
              <a:rPr lang="en-US" dirty="0" err="1">
                <a:latin typeface="Arial" panose="020B0604020202020204" pitchFamily="34" charset="0"/>
              </a:rPr>
              <a:t>MindSpore</a:t>
            </a:r>
            <a:r>
              <a:rPr lang="en-US" dirty="0">
                <a:latin typeface="Arial" panose="020B0604020202020204" pitchFamily="34" charset="0"/>
              </a:rPr>
              <a:t> deep learning framework</a:t>
            </a:r>
            <a:endParaRPr lang="en-US" dirty="0">
              <a:solidFill>
                <a:srgbClr val="00B050"/>
              </a:solidFill>
              <a:latin typeface="Arial" panose="020B0604020202020204" pitchFamily="34" charset="0"/>
            </a:endParaRPr>
          </a:p>
          <a:p>
            <a:pPr lvl="2"/>
            <a:endParaRPr lang="en-US" altLang="zh-CN" dirty="0">
              <a:latin typeface="Arial" panose="020B0604020202020204" pitchFamily="34" charset="0"/>
            </a:endParaRPr>
          </a:p>
          <a:p>
            <a:pPr lvl="2"/>
            <a:endParaRPr lang="en-US" altLang="zh-CN" dirty="0">
              <a:latin typeface="Arial" panose="020B0604020202020204" pitchFamily="34" charset="0"/>
            </a:endParaRPr>
          </a:p>
        </p:txBody>
      </p:sp>
    </p:spTree>
    <p:extLst>
      <p:ext uri="{BB962C8B-B14F-4D97-AF65-F5344CB8AC3E}">
        <p14:creationId xmlns:p14="http://schemas.microsoft.com/office/powerpoint/2010/main" val="4109182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6"/>
            <a:ext cx="9710549" cy="295466"/>
          </a:xfrm>
        </p:spPr>
        <p:txBody>
          <a:bodyPr vert="horz" wrap="square" lIns="0" tIns="0" rIns="0" bIns="0" rtlCol="0" anchor="b" anchorCtr="0">
            <a:spAutoFit/>
          </a:bodyPr>
          <a:lstStyle/>
          <a:p>
            <a:r>
              <a:rPr lang="en-US" b="1" cap="none" dirty="0">
                <a:latin typeface="Arial" panose="020B0604020202020204" pitchFamily="34" charset="0"/>
              </a:rPr>
              <a:t>2.4 Visualization in deep learning(Computational Graph)</a:t>
            </a:r>
          </a:p>
        </p:txBody>
      </p:sp>
      <p:sp>
        <p:nvSpPr>
          <p:cNvPr id="5" name="矩形 4"/>
          <p:cNvSpPr/>
          <p:nvPr/>
        </p:nvSpPr>
        <p:spPr>
          <a:xfrm>
            <a:off x="432809" y="6399052"/>
            <a:ext cx="4764754" cy="307777"/>
          </a:xfrm>
          <a:prstGeom prst="rect">
            <a:avLst/>
          </a:prstGeom>
        </p:spPr>
        <p:txBody>
          <a:bodyPr wrap="square">
            <a:spAutoFit/>
          </a:bodyPr>
          <a:lstStyle/>
          <a:p>
            <a:pPr algn="ctr"/>
            <a:r>
              <a:rPr lang="en-US" sz="1400" dirty="0">
                <a:latin typeface="Arial" panose="020B0604020202020204" pitchFamily="34" charset="0"/>
                <a:cs typeface="Times New Roman" panose="02020603050405020304" pitchFamily="18" charset="0"/>
              </a:rPr>
              <a:t>Forward nested structure</a:t>
            </a:r>
          </a:p>
        </p:txBody>
      </p:sp>
      <p:sp>
        <p:nvSpPr>
          <p:cNvPr id="6" name="矩形 5"/>
          <p:cNvSpPr/>
          <p:nvPr/>
        </p:nvSpPr>
        <p:spPr>
          <a:xfrm>
            <a:off x="6260889" y="6387699"/>
            <a:ext cx="2303836" cy="307777"/>
          </a:xfrm>
          <a:prstGeom prst="rect">
            <a:avLst/>
          </a:prstGeom>
        </p:spPr>
        <p:txBody>
          <a:bodyPr wrap="none">
            <a:spAutoFit/>
          </a:bodyPr>
          <a:lstStyle/>
          <a:p>
            <a:r>
              <a:rPr lang="en-US" sz="1400" dirty="0">
                <a:latin typeface="Arial" panose="020B0604020202020204" pitchFamily="34" charset="0"/>
                <a:cs typeface="Times New Roman" panose="02020603050405020304" pitchFamily="18" charset="0"/>
              </a:rPr>
              <a:t>Backward nested structure</a:t>
            </a:r>
          </a:p>
        </p:txBody>
      </p:sp>
      <p:sp>
        <p:nvSpPr>
          <p:cNvPr id="7" name="文本框 6"/>
          <p:cNvSpPr txBox="1"/>
          <p:nvPr/>
        </p:nvSpPr>
        <p:spPr>
          <a:xfrm>
            <a:off x="790832" y="930876"/>
            <a:ext cx="10330097" cy="830997"/>
          </a:xfrm>
          <a:prstGeom prst="rect">
            <a:avLst/>
          </a:prstGeom>
          <a:noFill/>
        </p:spPr>
        <p:txBody>
          <a:bodyPr wrap="square" rtlCol="0">
            <a:spAutoFit/>
          </a:bodyPr>
          <a:lstStyle/>
          <a:p>
            <a:r>
              <a:rPr lang="en-US" sz="1600" dirty="0">
                <a:latin typeface="Arial" panose="020B0604020202020204" pitchFamily="34" charset="0"/>
              </a:rPr>
              <a:t>Machine learning models, especially deep learning models, can be generally presented using a two-dimensional diagram, where each point represents an operation, and each line represents a data/control flow. The following is an example of a simple convolutional neural network (</a:t>
            </a:r>
            <a:r>
              <a:rPr lang="en-US" altLang="zh-CN" sz="1600" dirty="0">
                <a:latin typeface="Arial" panose="020B0604020202020204" pitchFamily="34" charset="0"/>
              </a:rPr>
              <a:t>Lenet5</a:t>
            </a:r>
            <a:r>
              <a:rPr lang="en-US" sz="1600" dirty="0">
                <a:latin typeface="Arial" panose="020B0604020202020204" pitchFamily="34" charset="0"/>
              </a:rPr>
              <a:t>).</a:t>
            </a:r>
          </a:p>
        </p:txBody>
      </p:sp>
      <p:pic>
        <p:nvPicPr>
          <p:cNvPr id="3" name="图片 2"/>
          <p:cNvPicPr>
            <a:picLocks noChangeAspect="1"/>
          </p:cNvPicPr>
          <p:nvPr/>
        </p:nvPicPr>
        <p:blipFill>
          <a:blip r:embed="rId2"/>
          <a:stretch>
            <a:fillRect/>
          </a:stretch>
        </p:blipFill>
        <p:spPr>
          <a:xfrm>
            <a:off x="606423" y="1767549"/>
            <a:ext cx="4646295" cy="4625827"/>
          </a:xfrm>
          <a:prstGeom prst="rect">
            <a:avLst/>
          </a:prstGeom>
        </p:spPr>
      </p:pic>
      <p:pic>
        <p:nvPicPr>
          <p:cNvPr id="8" name="图片 7"/>
          <p:cNvPicPr>
            <a:picLocks noChangeAspect="1"/>
          </p:cNvPicPr>
          <p:nvPr/>
        </p:nvPicPr>
        <p:blipFill>
          <a:blip r:embed="rId3"/>
          <a:stretch>
            <a:fillRect/>
          </a:stretch>
        </p:blipFill>
        <p:spPr>
          <a:xfrm>
            <a:off x="5425892" y="1761873"/>
            <a:ext cx="3973830" cy="4614471"/>
          </a:xfrm>
          <a:prstGeom prst="rect">
            <a:avLst/>
          </a:prstGeom>
        </p:spPr>
      </p:pic>
      <p:pic>
        <p:nvPicPr>
          <p:cNvPr id="9" name="图片 8"/>
          <p:cNvPicPr>
            <a:picLocks noChangeAspect="1"/>
          </p:cNvPicPr>
          <p:nvPr/>
        </p:nvPicPr>
        <p:blipFill>
          <a:blip r:embed="rId4"/>
          <a:stretch>
            <a:fillRect/>
          </a:stretch>
        </p:blipFill>
        <p:spPr>
          <a:xfrm>
            <a:off x="9572896" y="1761873"/>
            <a:ext cx="2428875" cy="3867150"/>
          </a:xfrm>
          <a:prstGeom prst="rect">
            <a:avLst/>
          </a:prstGeom>
        </p:spPr>
      </p:pic>
      <p:sp>
        <p:nvSpPr>
          <p:cNvPr id="10" name="矩形 9"/>
          <p:cNvSpPr/>
          <p:nvPr/>
        </p:nvSpPr>
        <p:spPr>
          <a:xfrm>
            <a:off x="9907162" y="6126965"/>
            <a:ext cx="1960665" cy="523220"/>
          </a:xfrm>
          <a:prstGeom prst="rect">
            <a:avLst/>
          </a:prstGeom>
        </p:spPr>
        <p:txBody>
          <a:bodyPr wrap="square">
            <a:spAutoFit/>
          </a:bodyPr>
          <a:lstStyle/>
          <a:p>
            <a:r>
              <a:rPr lang="en-US" sz="1400" dirty="0">
                <a:latin typeface="Arial" panose="020B0604020202020204" pitchFamily="34" charset="0"/>
                <a:cs typeface="Times New Roman" panose="02020603050405020304" pitchFamily="18" charset="0"/>
              </a:rPr>
              <a:t>Combine them with loss and optimizer</a:t>
            </a:r>
          </a:p>
        </p:txBody>
      </p:sp>
    </p:spTree>
    <p:extLst>
      <p:ext uri="{BB962C8B-B14F-4D97-AF65-F5344CB8AC3E}">
        <p14:creationId xmlns:p14="http://schemas.microsoft.com/office/powerpoint/2010/main" val="156383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2.5 Visualization in deep learning(Model Training)</a:t>
            </a:r>
          </a:p>
        </p:txBody>
      </p:sp>
      <p:sp>
        <p:nvSpPr>
          <p:cNvPr id="4" name="文本框 3"/>
          <p:cNvSpPr txBox="1"/>
          <p:nvPr/>
        </p:nvSpPr>
        <p:spPr>
          <a:xfrm>
            <a:off x="733168" y="919948"/>
            <a:ext cx="10478529" cy="1200329"/>
          </a:xfrm>
          <a:prstGeom prst="rect">
            <a:avLst/>
          </a:prstGeom>
          <a:noFill/>
        </p:spPr>
        <p:txBody>
          <a:bodyPr wrap="square" rtlCol="0">
            <a:spAutoFit/>
          </a:bodyPr>
          <a:lstStyle/>
          <a:p>
            <a:pPr marL="342900" indent="-342900">
              <a:buFont typeface="+mj-lt"/>
              <a:buAutoNum type="arabicPeriod"/>
            </a:pPr>
            <a:r>
              <a:rPr lang="en-US" dirty="0">
                <a:latin typeface="Arial" panose="020B0604020202020204" pitchFamily="34" charset="0"/>
              </a:rPr>
              <a:t>Changes of training indicators (such as discrepancy and accuracy) and model parameters during training:</a:t>
            </a:r>
            <a:endParaRPr lang="en-US" altLang="zh-CN" dirty="0">
              <a:latin typeface="Arial" panose="020B0604020202020204" pitchFamily="34" charset="0"/>
            </a:endParaRPr>
          </a:p>
          <a:p>
            <a:pPr marL="628650" indent="-285750">
              <a:buFont typeface="Arial" panose="020B0604020202020204" pitchFamily="34" charset="0"/>
              <a:buChar char="•"/>
            </a:pPr>
            <a:r>
              <a:rPr lang="en-US" dirty="0">
                <a:latin typeface="Arial" panose="020B0604020202020204" pitchFamily="34" charset="0"/>
              </a:rPr>
              <a:t>Training diagnosis: Did </a:t>
            </a:r>
            <a:r>
              <a:rPr lang="en-US" altLang="zh-CN" dirty="0">
                <a:latin typeface="Arial" panose="020B0604020202020204" pitchFamily="34" charset="0"/>
              </a:rPr>
              <a:t>the loss converge</a:t>
            </a:r>
            <a:r>
              <a:rPr lang="en-US" dirty="0">
                <a:latin typeface="Arial" panose="020B0604020202020204" pitchFamily="34" charset="0"/>
              </a:rPr>
              <a:t>? Or out of control?...</a:t>
            </a:r>
          </a:p>
          <a:p>
            <a:pPr marL="628650" indent="-285750">
              <a:buFont typeface="Arial" panose="020B0604020202020204" pitchFamily="34" charset="0"/>
              <a:buChar char="•"/>
            </a:pPr>
            <a:r>
              <a:rPr lang="en-US" dirty="0">
                <a:latin typeface="Arial" panose="020B0604020202020204" pitchFamily="34" charset="0"/>
              </a:rPr>
              <a:t>Education: Deepen the</a:t>
            </a:r>
            <a:r>
              <a:rPr lang="en-US" dirty="0">
                <a:solidFill>
                  <a:srgbClr val="00B050"/>
                </a:solidFill>
                <a:latin typeface="Arial" panose="020B0604020202020204" pitchFamily="34" charset="0"/>
              </a:rPr>
              <a:t> </a:t>
            </a:r>
            <a:r>
              <a:rPr lang="en-US" dirty="0">
                <a:latin typeface="Arial" panose="020B0604020202020204" pitchFamily="34" charset="0"/>
              </a:rPr>
              <a:t>understanding of the training process. </a:t>
            </a:r>
          </a:p>
        </p:txBody>
      </p:sp>
      <p:pic>
        <p:nvPicPr>
          <p:cNvPr id="1028" name="Picture 4" descr="scal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68" y="2344018"/>
            <a:ext cx="5320774" cy="353068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6965632" y="2594885"/>
            <a:ext cx="3381375" cy="3028950"/>
          </a:xfrm>
          <a:prstGeom prst="rect">
            <a:avLst/>
          </a:prstGeom>
        </p:spPr>
      </p:pic>
      <p:sp>
        <p:nvSpPr>
          <p:cNvPr id="6" name="文本框 5"/>
          <p:cNvSpPr txBox="1"/>
          <p:nvPr/>
        </p:nvSpPr>
        <p:spPr>
          <a:xfrm>
            <a:off x="1965960" y="6022698"/>
            <a:ext cx="3124200" cy="369332"/>
          </a:xfrm>
          <a:prstGeom prst="rect">
            <a:avLst/>
          </a:prstGeom>
          <a:noFill/>
        </p:spPr>
        <p:txBody>
          <a:bodyPr wrap="square" rtlCol="0">
            <a:spAutoFit/>
          </a:bodyPr>
          <a:lstStyle/>
          <a:p>
            <a:r>
              <a:rPr lang="en-US" altLang="zh-CN" dirty="0"/>
              <a:t>Scalar plot for loss or accuracy</a:t>
            </a:r>
            <a:endParaRPr lang="zh-CN" altLang="en-US" dirty="0"/>
          </a:p>
        </p:txBody>
      </p:sp>
      <p:sp>
        <p:nvSpPr>
          <p:cNvPr id="9" name="文本框 8"/>
          <p:cNvSpPr txBox="1"/>
          <p:nvPr/>
        </p:nvSpPr>
        <p:spPr>
          <a:xfrm>
            <a:off x="7481887" y="6071316"/>
            <a:ext cx="2865120" cy="369332"/>
          </a:xfrm>
          <a:prstGeom prst="rect">
            <a:avLst/>
          </a:prstGeom>
          <a:noFill/>
        </p:spPr>
        <p:txBody>
          <a:bodyPr wrap="square" rtlCol="0">
            <a:spAutoFit/>
          </a:bodyPr>
          <a:lstStyle/>
          <a:p>
            <a:r>
              <a:rPr lang="en-US" altLang="zh-CN" dirty="0"/>
              <a:t>Histogram for layer weights</a:t>
            </a:r>
            <a:endParaRPr lang="zh-CN" altLang="en-US" dirty="0"/>
          </a:p>
        </p:txBody>
      </p:sp>
      <p:sp>
        <p:nvSpPr>
          <p:cNvPr id="7" name="下箭头 6"/>
          <p:cNvSpPr/>
          <p:nvPr/>
        </p:nvSpPr>
        <p:spPr>
          <a:xfrm>
            <a:off x="10668000" y="3154680"/>
            <a:ext cx="182880" cy="1874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120929" y="3810000"/>
            <a:ext cx="949151" cy="646331"/>
          </a:xfrm>
          <a:prstGeom prst="rect">
            <a:avLst/>
          </a:prstGeom>
          <a:noFill/>
        </p:spPr>
        <p:txBody>
          <a:bodyPr wrap="square" rtlCol="0">
            <a:spAutoFit/>
          </a:bodyPr>
          <a:lstStyle/>
          <a:p>
            <a:r>
              <a:rPr lang="en-US" altLang="zh-CN" dirty="0"/>
              <a:t>Time step</a:t>
            </a:r>
            <a:endParaRPr lang="zh-CN" altLang="en-US" dirty="0"/>
          </a:p>
        </p:txBody>
      </p:sp>
      <p:sp>
        <p:nvSpPr>
          <p:cNvPr id="10" name="左右箭头 9"/>
          <p:cNvSpPr/>
          <p:nvPr/>
        </p:nvSpPr>
        <p:spPr>
          <a:xfrm>
            <a:off x="7588567" y="5573943"/>
            <a:ext cx="2363153" cy="1216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160067" y="5729111"/>
            <a:ext cx="1508760" cy="369332"/>
          </a:xfrm>
          <a:prstGeom prst="rect">
            <a:avLst/>
          </a:prstGeom>
          <a:noFill/>
        </p:spPr>
        <p:txBody>
          <a:bodyPr wrap="square" rtlCol="0">
            <a:spAutoFit/>
          </a:bodyPr>
          <a:lstStyle/>
          <a:p>
            <a:r>
              <a:rPr lang="en-US" altLang="zh-CN" dirty="0"/>
              <a:t>Distribution</a:t>
            </a:r>
            <a:endParaRPr lang="zh-CN" altLang="en-US" dirty="0"/>
          </a:p>
        </p:txBody>
      </p:sp>
    </p:spTree>
    <p:extLst>
      <p:ext uri="{BB962C8B-B14F-4D97-AF65-F5344CB8AC3E}">
        <p14:creationId xmlns:p14="http://schemas.microsoft.com/office/powerpoint/2010/main" val="2685544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2.6 Visualization in deep learning(Model Evaluation)</a:t>
            </a:r>
          </a:p>
        </p:txBody>
      </p:sp>
      <p:sp>
        <p:nvSpPr>
          <p:cNvPr id="6" name="文本框 5"/>
          <p:cNvSpPr txBox="1"/>
          <p:nvPr/>
        </p:nvSpPr>
        <p:spPr>
          <a:xfrm>
            <a:off x="757881" y="740711"/>
            <a:ext cx="11068359" cy="1200329"/>
          </a:xfrm>
          <a:prstGeom prst="rect">
            <a:avLst/>
          </a:prstGeom>
          <a:noFill/>
        </p:spPr>
        <p:txBody>
          <a:bodyPr wrap="square" rtlCol="0">
            <a:spAutoFit/>
          </a:bodyPr>
          <a:lstStyle/>
          <a:p>
            <a:pPr marL="342900" indent="-342900">
              <a:buFont typeface="+mj-lt"/>
              <a:buAutoNum type="arabicPeriod" startAt="2"/>
            </a:pPr>
            <a:r>
              <a:rPr lang="en-US" dirty="0">
                <a:latin typeface="Arial" panose="020B0604020202020204" pitchFamily="34" charset="0"/>
              </a:rPr>
              <a:t>Evaluation indicators after training</a:t>
            </a:r>
          </a:p>
          <a:p>
            <a:pPr marL="628650" indent="-285750">
              <a:buFont typeface="Arial" panose="020B0604020202020204" pitchFamily="34" charset="0"/>
              <a:buChar char="•"/>
            </a:pPr>
            <a:r>
              <a:rPr lang="en-US" dirty="0">
                <a:latin typeface="Arial" panose="020B0604020202020204" pitchFamily="34" charset="0"/>
              </a:rPr>
              <a:t>Model diagnosis: Did any overfitting occur? Or a</a:t>
            </a:r>
            <a:r>
              <a:rPr lang="en-US" altLang="zh-CN" dirty="0">
                <a:latin typeface="Arial" panose="020B0604020202020204" pitchFamily="34" charset="0"/>
              </a:rPr>
              <a:t>ny </a:t>
            </a:r>
            <a:r>
              <a:rPr lang="en-US" dirty="0" err="1">
                <a:latin typeface="Arial" panose="020B0604020202020204" pitchFamily="34" charset="0"/>
              </a:rPr>
              <a:t>underfitting</a:t>
            </a:r>
            <a:r>
              <a:rPr lang="en-US" dirty="0">
                <a:latin typeface="Arial" panose="020B0604020202020204" pitchFamily="34" charset="0"/>
              </a:rPr>
              <a:t>?...</a:t>
            </a:r>
          </a:p>
          <a:p>
            <a:pPr marL="628650" indent="-285750">
              <a:buFont typeface="Arial" panose="020B0604020202020204" pitchFamily="34" charset="0"/>
              <a:buChar char="•"/>
            </a:pPr>
            <a:r>
              <a:rPr lang="en-US" dirty="0">
                <a:latin typeface="Arial" panose="020B0604020202020204" pitchFamily="34" charset="0"/>
              </a:rPr>
              <a:t>Model evaluation and comparison: Select the optimal model based on different </a:t>
            </a:r>
            <a:r>
              <a:rPr lang="en-US" dirty="0" err="1">
                <a:latin typeface="Arial" panose="020B0604020202020204" pitchFamily="34" charset="0"/>
              </a:rPr>
              <a:t>hyperparameter</a:t>
            </a:r>
            <a:r>
              <a:rPr lang="en-US" dirty="0">
                <a:latin typeface="Arial" panose="020B0604020202020204" pitchFamily="34" charset="0"/>
              </a:rPr>
              <a:t> setting.</a:t>
            </a:r>
          </a:p>
        </p:txBody>
      </p:sp>
      <p:pic>
        <p:nvPicPr>
          <p:cNvPr id="2050"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2005461"/>
            <a:ext cx="11547784" cy="2046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500" y="4052207"/>
            <a:ext cx="8440660" cy="280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206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2.5 Visualization in deep learning(model explanation)</a:t>
            </a:r>
          </a:p>
        </p:txBody>
      </p:sp>
      <p:pic>
        <p:nvPicPr>
          <p:cNvPr id="3" name="图片 2"/>
          <p:cNvPicPr>
            <a:picLocks noChangeAspect="1"/>
          </p:cNvPicPr>
          <p:nvPr/>
        </p:nvPicPr>
        <p:blipFill>
          <a:blip r:embed="rId2"/>
          <a:stretch>
            <a:fillRect/>
          </a:stretch>
        </p:blipFill>
        <p:spPr>
          <a:xfrm>
            <a:off x="1222760" y="3260407"/>
            <a:ext cx="10085787" cy="2987993"/>
          </a:xfrm>
          <a:prstGeom prst="rect">
            <a:avLst/>
          </a:prstGeom>
        </p:spPr>
      </p:pic>
      <p:pic>
        <p:nvPicPr>
          <p:cNvPr id="11" name="图片 10"/>
          <p:cNvPicPr>
            <a:picLocks noChangeAspect="1"/>
          </p:cNvPicPr>
          <p:nvPr/>
        </p:nvPicPr>
        <p:blipFill>
          <a:blip r:embed="rId3"/>
          <a:stretch>
            <a:fillRect/>
          </a:stretch>
        </p:blipFill>
        <p:spPr>
          <a:xfrm>
            <a:off x="1222760" y="2763064"/>
            <a:ext cx="9874334" cy="497343"/>
          </a:xfrm>
          <a:prstGeom prst="rect">
            <a:avLst/>
          </a:prstGeom>
        </p:spPr>
      </p:pic>
      <p:sp>
        <p:nvSpPr>
          <p:cNvPr id="12" name="矩形 11"/>
          <p:cNvSpPr/>
          <p:nvPr/>
        </p:nvSpPr>
        <p:spPr>
          <a:xfrm>
            <a:off x="1222760" y="2880360"/>
            <a:ext cx="78892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7880" y="2897436"/>
            <a:ext cx="78892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10380" y="2828906"/>
            <a:ext cx="1911940" cy="369332"/>
          </a:xfrm>
          <a:prstGeom prst="rect">
            <a:avLst/>
          </a:prstGeom>
          <a:noFill/>
        </p:spPr>
        <p:txBody>
          <a:bodyPr wrap="square" rtlCol="0">
            <a:spAutoFit/>
          </a:bodyPr>
          <a:lstStyle/>
          <a:p>
            <a:r>
              <a:rPr lang="en-US" altLang="zh-CN" dirty="0"/>
              <a:t>Original Image</a:t>
            </a:r>
            <a:endParaRPr lang="zh-CN" altLang="en-US" dirty="0"/>
          </a:p>
        </p:txBody>
      </p:sp>
      <p:sp>
        <p:nvSpPr>
          <p:cNvPr id="16" name="文本框 15"/>
          <p:cNvSpPr txBox="1"/>
          <p:nvPr/>
        </p:nvSpPr>
        <p:spPr>
          <a:xfrm>
            <a:off x="4087880" y="2809994"/>
            <a:ext cx="1911940" cy="369332"/>
          </a:xfrm>
          <a:prstGeom prst="rect">
            <a:avLst/>
          </a:prstGeom>
          <a:noFill/>
        </p:spPr>
        <p:txBody>
          <a:bodyPr wrap="square" rtlCol="0">
            <a:spAutoFit/>
          </a:bodyPr>
          <a:lstStyle/>
          <a:p>
            <a:r>
              <a:rPr lang="en-US" altLang="zh-CN" dirty="0"/>
              <a:t>Predicted Label</a:t>
            </a:r>
            <a:endParaRPr lang="zh-CN" altLang="en-US" dirty="0"/>
          </a:p>
        </p:txBody>
      </p:sp>
      <p:sp>
        <p:nvSpPr>
          <p:cNvPr id="17" name="矩形 16"/>
          <p:cNvSpPr/>
          <p:nvPr/>
        </p:nvSpPr>
        <p:spPr>
          <a:xfrm>
            <a:off x="4221480" y="3676669"/>
            <a:ext cx="276100" cy="1444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23310" y="3642334"/>
            <a:ext cx="472440" cy="230832"/>
          </a:xfrm>
          <a:prstGeom prst="rect">
            <a:avLst/>
          </a:prstGeom>
          <a:noFill/>
        </p:spPr>
        <p:txBody>
          <a:bodyPr wrap="square" rtlCol="0">
            <a:spAutoFit/>
          </a:bodyPr>
          <a:lstStyle/>
          <a:p>
            <a:r>
              <a:rPr lang="en-US" altLang="zh-CN" sz="900" dirty="0"/>
              <a:t>Truth</a:t>
            </a:r>
            <a:endParaRPr lang="zh-CN" altLang="en-US" sz="900" dirty="0"/>
          </a:p>
        </p:txBody>
      </p:sp>
      <p:sp>
        <p:nvSpPr>
          <p:cNvPr id="19" name="文本框 18"/>
          <p:cNvSpPr txBox="1"/>
          <p:nvPr/>
        </p:nvSpPr>
        <p:spPr>
          <a:xfrm>
            <a:off x="1218610" y="894439"/>
            <a:ext cx="9562420" cy="1754326"/>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Currently, although deep learning has made a breakthrough in multiple areas, it is still a black box. It means that people cannot figure out the logic behind every prediction made by the model.</a:t>
            </a:r>
          </a:p>
          <a:p>
            <a:pPr algn="just"/>
            <a:endParaRPr lang="en-US" altLang="zh-CN" dirty="0">
              <a:latin typeface="Arial" panose="020B0604020202020204" pitchFamily="34" charset="0"/>
              <a:cs typeface="Arial" panose="020B0604020202020204" pitchFamily="34" charset="0"/>
            </a:endParaRPr>
          </a:p>
          <a:p>
            <a:pPr algn="just"/>
            <a:r>
              <a:rPr lang="en-US" altLang="zh-CN" dirty="0">
                <a:latin typeface="Arial" panose="020B0604020202020204" pitchFamily="34" charset="0"/>
                <a:cs typeface="Arial" panose="020B0604020202020204" pitchFamily="34" charset="0"/>
              </a:rPr>
              <a:t>Some methods like </a:t>
            </a:r>
            <a:r>
              <a:rPr lang="en-US" altLang="zh-CN" dirty="0" err="1">
                <a:latin typeface="Arial" panose="020B0604020202020204" pitchFamily="34" charset="0"/>
                <a:cs typeface="Arial" panose="020B0604020202020204" pitchFamily="34" charset="0"/>
              </a:rPr>
              <a:t>GradCAM</a:t>
            </a:r>
            <a:r>
              <a:rPr lang="en-US" altLang="zh-CN" dirty="0">
                <a:latin typeface="Arial" panose="020B0604020202020204" pitchFamily="34" charset="0"/>
                <a:cs typeface="Arial" panose="020B0604020202020204" pitchFamily="34" charset="0"/>
              </a:rPr>
              <a:t> or RISE utilize gradients and disturbance around real sample to find pixel areas that play an important role in making final decision.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718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Contents</a:t>
            </a:r>
          </a:p>
        </p:txBody>
      </p:sp>
      <p:sp>
        <p:nvSpPr>
          <p:cNvPr id="3" name="内容占位符 2"/>
          <p:cNvSpPr>
            <a:spLocks noGrp="1"/>
          </p:cNvSpPr>
          <p:nvPr>
            <p:ph idx="1"/>
          </p:nvPr>
        </p:nvSpPr>
        <p:spPr/>
        <p:txBody>
          <a:bodyPr/>
          <a:lstStyle/>
          <a:p>
            <a:pPr>
              <a:buAutoNum type="arabicPeriod" startAt="3"/>
            </a:pPr>
            <a:r>
              <a:rPr lang="en-US" dirty="0" err="1">
                <a:latin typeface="Arial" panose="020B0604020202020204" pitchFamily="34" charset="0"/>
              </a:rPr>
              <a:t>MindSpore</a:t>
            </a:r>
            <a:r>
              <a:rPr lang="en-US" dirty="0">
                <a:latin typeface="Arial" panose="020B0604020202020204" pitchFamily="34" charset="0"/>
              </a:rPr>
              <a:t> and </a:t>
            </a:r>
            <a:r>
              <a:rPr lang="en-US" dirty="0" err="1">
                <a:latin typeface="Arial" panose="020B0604020202020204" pitchFamily="34" charset="0"/>
              </a:rPr>
              <a:t>MindInsight</a:t>
            </a:r>
            <a:endParaRPr lang="en-US" dirty="0">
              <a:latin typeface="Arial" panose="020B0604020202020204" pitchFamily="34" charset="0"/>
            </a:endParaRPr>
          </a:p>
          <a:p>
            <a:pPr marL="361950" indent="0">
              <a:buNone/>
            </a:pPr>
            <a:r>
              <a:rPr lang="en-US" b="0" dirty="0">
                <a:latin typeface="Arial" panose="020B0604020202020204" pitchFamily="34" charset="0"/>
              </a:rPr>
              <a:t>3.1 What's </a:t>
            </a:r>
            <a:r>
              <a:rPr lang="en-US" b="0" dirty="0" err="1">
                <a:latin typeface="Arial" panose="020B0604020202020204" pitchFamily="34" charset="0"/>
              </a:rPr>
              <a:t>MindInsight</a:t>
            </a:r>
            <a:r>
              <a:rPr lang="en-US" b="0" dirty="0">
                <a:latin typeface="Arial" panose="020B0604020202020204" pitchFamily="34" charset="0"/>
              </a:rPr>
              <a:t>?</a:t>
            </a:r>
          </a:p>
          <a:p>
            <a:pPr marL="361950" indent="0">
              <a:buNone/>
            </a:pPr>
            <a:r>
              <a:rPr lang="en-US" b="0" dirty="0">
                <a:latin typeface="Arial" panose="020B0604020202020204" pitchFamily="34" charset="0"/>
              </a:rPr>
              <a:t>3.2 Visualization Practice with </a:t>
            </a:r>
            <a:r>
              <a:rPr lang="en-US" b="0" dirty="0" err="1">
                <a:latin typeface="Arial" panose="020B0604020202020204" pitchFamily="34" charset="0"/>
              </a:rPr>
              <a:t>MindInsight</a:t>
            </a:r>
            <a:endParaRPr lang="en-US" b="0" dirty="0">
              <a:latin typeface="Arial" panose="020B0604020202020204" pitchFamily="34" charset="0"/>
            </a:endParaRPr>
          </a:p>
        </p:txBody>
      </p:sp>
      <p:grpSp>
        <p:nvGrpSpPr>
          <p:cNvPr id="7" name="组合 6"/>
          <p:cNvGrpSpPr/>
          <p:nvPr/>
        </p:nvGrpSpPr>
        <p:grpSpPr>
          <a:xfrm>
            <a:off x="676276" y="133302"/>
            <a:ext cx="605840" cy="605840"/>
            <a:chOff x="835289" y="554740"/>
            <a:chExt cx="605840" cy="605840"/>
          </a:xfrm>
        </p:grpSpPr>
        <p:sp>
          <p:nvSpPr>
            <p:cNvPr id="13" name="Овал 24">
              <a:extLst>
                <a:ext uri="{FF2B5EF4-FFF2-40B4-BE49-F238E27FC236}">
                  <a16:creationId xmlns:a16="http://schemas.microsoft.com/office/drawing/2014/main" id="{2E5B3197-C44E-44AB-8BBC-69ABAB73453C}"/>
                </a:ext>
              </a:extLst>
            </p:cNvPr>
            <p:cNvSpPr/>
            <p:nvPr/>
          </p:nvSpPr>
          <p:spPr>
            <a:xfrm>
              <a:off x="835289" y="554740"/>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4" name="图形 16" descr="文凭">
              <a:extLst>
                <a:ext uri="{FF2B5EF4-FFF2-40B4-BE49-F238E27FC236}">
                  <a16:creationId xmlns:a16="http://schemas.microsoft.com/office/drawing/2014/main" id="{0F38828D-8D0B-4C89-8FD2-8A3C076B97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4663" y="671643"/>
              <a:ext cx="407091" cy="407091"/>
            </a:xfrm>
            <a:prstGeom prst="rect">
              <a:avLst/>
            </a:prstGeom>
          </p:spPr>
        </p:pic>
      </p:grpSp>
    </p:spTree>
    <p:extLst>
      <p:ext uri="{BB962C8B-B14F-4D97-AF65-F5344CB8AC3E}">
        <p14:creationId xmlns:p14="http://schemas.microsoft.com/office/powerpoint/2010/main" val="215010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3.1 What's MindInsight?</a:t>
            </a:r>
          </a:p>
        </p:txBody>
      </p:sp>
      <p:sp>
        <p:nvSpPr>
          <p:cNvPr id="3" name="内容占位符 2"/>
          <p:cNvSpPr>
            <a:spLocks noGrp="1"/>
          </p:cNvSpPr>
          <p:nvPr>
            <p:ph idx="1"/>
          </p:nvPr>
        </p:nvSpPr>
        <p:spPr>
          <a:xfrm>
            <a:off x="647701" y="875071"/>
            <a:ext cx="10472928" cy="5434289"/>
          </a:xfrm>
        </p:spPr>
        <p:txBody>
          <a:bodyPr/>
          <a:lstStyle/>
          <a:p>
            <a:pPr marL="0" indent="0">
              <a:buNone/>
            </a:pPr>
            <a:r>
              <a:rPr lang="en-US" sz="1800" b="0" dirty="0">
                <a:latin typeface="Arial" panose="020B0604020202020204" pitchFamily="34" charset="0"/>
              </a:rPr>
              <a:t>Based on the high-performance computing framework </a:t>
            </a:r>
            <a:r>
              <a:rPr lang="en-US" sz="1800" b="0" dirty="0" err="1">
                <a:latin typeface="Arial" panose="020B0604020202020204" pitchFamily="34" charset="0"/>
              </a:rPr>
              <a:t>MindSpore</a:t>
            </a:r>
            <a:r>
              <a:rPr lang="en-US" sz="1800" b="0" dirty="0">
                <a:latin typeface="Arial" panose="020B0604020202020204" pitchFamily="34" charset="0"/>
              </a:rPr>
              <a:t>, </a:t>
            </a:r>
            <a:r>
              <a:rPr lang="en-US" altLang="zh-CN" sz="1800" b="0" dirty="0" err="1">
                <a:latin typeface="Arial" panose="020B0604020202020204" pitchFamily="34" charset="0"/>
              </a:rPr>
              <a:t>MindInsight</a:t>
            </a:r>
            <a:r>
              <a:rPr lang="en-US" altLang="zh-CN" sz="1800" b="0" dirty="0">
                <a:latin typeface="Arial" panose="020B0604020202020204" pitchFamily="34" charset="0"/>
              </a:rPr>
              <a:t> provides easy-to-use debugging and optimization capabilities in a visualization manner</a:t>
            </a:r>
            <a:r>
              <a:rPr lang="en-US" sz="1800" b="0" dirty="0">
                <a:latin typeface="Arial" panose="020B0604020202020204" pitchFamily="34" charset="0"/>
              </a:rPr>
              <a:t>.</a:t>
            </a:r>
          </a:p>
        </p:txBody>
      </p:sp>
      <p:pic>
        <p:nvPicPr>
          <p:cNvPr id="5" name="图片 4"/>
          <p:cNvPicPr>
            <a:picLocks noChangeAspect="1"/>
          </p:cNvPicPr>
          <p:nvPr/>
        </p:nvPicPr>
        <p:blipFill>
          <a:blip r:embed="rId2"/>
          <a:stretch>
            <a:fillRect/>
          </a:stretch>
        </p:blipFill>
        <p:spPr>
          <a:xfrm>
            <a:off x="752474" y="1442169"/>
            <a:ext cx="10601325" cy="4763490"/>
          </a:xfrm>
          <a:prstGeom prst="rect">
            <a:avLst/>
          </a:prstGeom>
        </p:spPr>
      </p:pic>
      <p:pic>
        <p:nvPicPr>
          <p:cNvPr id="7" name="图片 6"/>
          <p:cNvPicPr>
            <a:picLocks noChangeAspect="1"/>
          </p:cNvPicPr>
          <p:nvPr/>
        </p:nvPicPr>
        <p:blipFill>
          <a:blip r:embed="rId3"/>
          <a:stretch>
            <a:fillRect/>
          </a:stretch>
        </p:blipFill>
        <p:spPr>
          <a:xfrm>
            <a:off x="2130424" y="1515194"/>
            <a:ext cx="3741041" cy="205101"/>
          </a:xfrm>
          <a:prstGeom prst="rect">
            <a:avLst/>
          </a:prstGeom>
        </p:spPr>
      </p:pic>
      <p:sp>
        <p:nvSpPr>
          <p:cNvPr id="6" name="文本框 5"/>
          <p:cNvSpPr txBox="1"/>
          <p:nvPr/>
        </p:nvSpPr>
        <p:spPr>
          <a:xfrm>
            <a:off x="647701" y="6303849"/>
            <a:ext cx="9783923" cy="523220"/>
          </a:xfrm>
          <a:prstGeom prst="rect">
            <a:avLst/>
          </a:prstGeom>
          <a:noFill/>
        </p:spPr>
        <p:txBody>
          <a:bodyPr wrap="square" rtlCol="0">
            <a:spAutoFit/>
          </a:bodyPr>
          <a:lstStyle/>
          <a:p>
            <a:r>
              <a:rPr lang="en-US" altLang="zh-CN" sz="1400" dirty="0">
                <a:latin typeface="Arial" panose="020B0604020202020204" pitchFamily="34" charset="0"/>
              </a:rPr>
              <a:t>The code and visualization form may vary from version to version. The latest open source code is available at </a:t>
            </a:r>
            <a:r>
              <a:rPr lang="en-US" altLang="zh-CN" sz="1400" dirty="0">
                <a:latin typeface="Arial" panose="020B0604020202020204" pitchFamily="34" charset="0"/>
                <a:hlinkClick r:id="rId4"/>
              </a:rPr>
              <a:t>https://gitee.com/mindspore/mindinsight</a:t>
            </a:r>
            <a:r>
              <a:rPr lang="en-US" altLang="zh-CN" sz="1400" dirty="0">
                <a:latin typeface="Arial" panose="020B0604020202020204" pitchFamily="34" charset="0"/>
              </a:rPr>
              <a:t>.</a:t>
            </a:r>
            <a:endParaRPr lang="zh-CN" altLang="en-US" sz="1400" dirty="0">
              <a:latin typeface="Arial" panose="020B0604020202020204" pitchFamily="34" charset="0"/>
            </a:endParaRPr>
          </a:p>
        </p:txBody>
      </p:sp>
    </p:spTree>
    <p:extLst>
      <p:ext uri="{BB962C8B-B14F-4D97-AF65-F5344CB8AC3E}">
        <p14:creationId xmlns:p14="http://schemas.microsoft.com/office/powerpoint/2010/main" val="691018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3.2 Visualization Practice with MindInsight (1)</a:t>
            </a:r>
          </a:p>
        </p:txBody>
      </p:sp>
      <p:sp>
        <p:nvSpPr>
          <p:cNvPr id="3" name="内容占位符 2"/>
          <p:cNvSpPr>
            <a:spLocks noGrp="1"/>
          </p:cNvSpPr>
          <p:nvPr>
            <p:ph idx="1"/>
          </p:nvPr>
        </p:nvSpPr>
        <p:spPr>
          <a:xfrm>
            <a:off x="648001" y="822530"/>
            <a:ext cx="10609934" cy="5290185"/>
          </a:xfrm>
        </p:spPr>
        <p:txBody>
          <a:bodyPr/>
          <a:lstStyle/>
          <a:p>
            <a:pPr marL="0" indent="0">
              <a:buNone/>
            </a:pPr>
            <a:r>
              <a:rPr lang="en-US" sz="1800" b="0" dirty="0">
                <a:latin typeface="Arial" panose="020B0604020202020204" pitchFamily="34" charset="0"/>
              </a:rPr>
              <a:t>Here we use hand written digits classification as an example to describe how to use </a:t>
            </a:r>
            <a:r>
              <a:rPr lang="en-US" sz="1800" b="0" dirty="0" err="1">
                <a:latin typeface="Arial" panose="020B0604020202020204" pitchFamily="34" charset="0"/>
              </a:rPr>
              <a:t>MindInsight</a:t>
            </a:r>
            <a:r>
              <a:rPr lang="en-US" sz="1800" b="0" dirty="0">
                <a:latin typeface="Arial" panose="020B0604020202020204" pitchFamily="34" charset="0"/>
              </a:rPr>
              <a:t> to achieve some basic visualization and facilitate our deep learning task.</a:t>
            </a:r>
          </a:p>
          <a:p>
            <a:pPr marL="285750" indent="-285750">
              <a:buFont typeface="Arial" panose="020B0604020202020204" pitchFamily="34" charset="0"/>
              <a:buChar char="•"/>
            </a:pPr>
            <a:r>
              <a:rPr lang="en-US" sz="1800" b="0" dirty="0">
                <a:latin typeface="Arial" panose="020B0604020202020204" pitchFamily="34" charset="0"/>
              </a:rPr>
              <a:t>Dataset: MNIST (containing 70,000 28x28 grey images in 10 classes)</a:t>
            </a:r>
          </a:p>
          <a:p>
            <a:pPr marL="285750" indent="-285750">
              <a:buFont typeface="Arial" panose="020B0604020202020204" pitchFamily="34" charset="0"/>
              <a:buChar char="•"/>
            </a:pPr>
            <a:r>
              <a:rPr lang="en-US" sz="1800" b="0" dirty="0">
                <a:latin typeface="Arial" panose="020B0604020202020204" pitchFamily="34" charset="0"/>
              </a:rPr>
              <a:t>Model: </a:t>
            </a:r>
            <a:r>
              <a:rPr lang="en-US" sz="1800" b="0" dirty="0" err="1">
                <a:latin typeface="Arial" panose="020B0604020202020204" pitchFamily="34" charset="0"/>
              </a:rPr>
              <a:t>LeNet</a:t>
            </a:r>
            <a:r>
              <a:rPr lang="en-US" sz="1800" b="0" dirty="0">
                <a:latin typeface="Arial" panose="020B0604020202020204" pitchFamily="34" charset="0"/>
              </a:rPr>
              <a:t> (a benchmark convolutional neural network in the image classification field)</a:t>
            </a:r>
          </a:p>
          <a:p>
            <a:pPr marL="0" indent="0">
              <a:buNone/>
            </a:pPr>
            <a:r>
              <a:rPr lang="en-US" altLang="zh-CN" sz="1800" dirty="0">
                <a:latin typeface="Arial" panose="020B0604020202020204" pitchFamily="34" charset="0"/>
              </a:rPr>
              <a:t>Tips for preparation</a:t>
            </a:r>
            <a:r>
              <a:rPr lang="en-US" sz="1800" dirty="0">
                <a:latin typeface="Arial" panose="020B0604020202020204" pitchFamily="34" charset="0"/>
              </a:rPr>
              <a:t>:</a:t>
            </a:r>
          </a:p>
          <a:p>
            <a:pPr marL="285750" indent="-285750">
              <a:buFont typeface="Arial" panose="020B0604020202020204" pitchFamily="34" charset="0"/>
              <a:buChar char="•"/>
            </a:pPr>
            <a:r>
              <a:rPr lang="en-US" altLang="zh-CN" sz="1800" b="0" dirty="0" err="1">
                <a:latin typeface="Arial" panose="020B0604020202020204" pitchFamily="34" charset="0"/>
              </a:rPr>
              <a:t>MindSpore</a:t>
            </a:r>
            <a:r>
              <a:rPr lang="en-US" altLang="zh-CN" sz="1800" b="0" dirty="0">
                <a:latin typeface="Arial" panose="020B0604020202020204" pitchFamily="34" charset="0"/>
              </a:rPr>
              <a:t> version: 1.0</a:t>
            </a:r>
          </a:p>
          <a:p>
            <a:pPr marL="285750" indent="-285750">
              <a:buFont typeface="Arial" panose="020B0604020202020204" pitchFamily="34" charset="0"/>
              <a:buChar char="•"/>
            </a:pPr>
            <a:r>
              <a:rPr lang="en-US" altLang="zh-CN" sz="1800" b="0" dirty="0" err="1">
                <a:latin typeface="Arial" panose="020B0604020202020204" pitchFamily="34" charset="0"/>
              </a:rPr>
              <a:t>MindInsight</a:t>
            </a:r>
            <a:r>
              <a:rPr lang="en-US" altLang="zh-CN" sz="1800" b="0" dirty="0">
                <a:latin typeface="Arial" panose="020B0604020202020204" pitchFamily="34" charset="0"/>
              </a:rPr>
              <a:t> version: 1.0</a:t>
            </a:r>
          </a:p>
          <a:p>
            <a:pPr marL="285750" indent="-285750">
              <a:buFont typeface="Arial" panose="020B0604020202020204" pitchFamily="34" charset="0"/>
              <a:buChar char="•"/>
            </a:pPr>
            <a:r>
              <a:rPr lang="en-US" altLang="zh-CN" sz="1800" b="0" dirty="0">
                <a:latin typeface="Arial" panose="020B0604020202020204" pitchFamily="34" charset="0"/>
              </a:rPr>
              <a:t>System: Ubuntu 18.04 or </a:t>
            </a:r>
            <a:r>
              <a:rPr lang="en-US" altLang="zh-CN" sz="1800" b="0" dirty="0" err="1">
                <a:latin typeface="Arial" panose="020B0604020202020204" pitchFamily="34" charset="0"/>
              </a:rPr>
              <a:t>EulerOS</a:t>
            </a:r>
            <a:r>
              <a:rPr lang="en-US" altLang="zh-CN" sz="1800" b="0" dirty="0">
                <a:latin typeface="Arial" panose="020B0604020202020204" pitchFamily="34" charset="0"/>
              </a:rPr>
              <a:t> </a:t>
            </a:r>
          </a:p>
          <a:p>
            <a:pPr marL="285750" indent="-285750">
              <a:buFont typeface="Arial" panose="020B0604020202020204" pitchFamily="34" charset="0"/>
              <a:buChar char="•"/>
            </a:pPr>
            <a:r>
              <a:rPr lang="en-US" altLang="zh-CN" sz="1800" b="0" dirty="0">
                <a:latin typeface="Arial" panose="020B0604020202020204" pitchFamily="34" charset="0"/>
              </a:rPr>
              <a:t>Hardware: Ascend, GPU or CPU</a:t>
            </a:r>
          </a:p>
          <a:p>
            <a:pPr marL="285750" indent="-285750">
              <a:buFont typeface="Arial" panose="020B0604020202020204" pitchFamily="34" charset="0"/>
              <a:buChar char="•"/>
            </a:pPr>
            <a:r>
              <a:rPr lang="en-US" altLang="zh-CN" sz="1800" b="0" dirty="0">
                <a:latin typeface="Arial" panose="020B0604020202020204" pitchFamily="34" charset="0"/>
              </a:rPr>
              <a:t>Anaconda</a:t>
            </a:r>
          </a:p>
          <a:p>
            <a:pPr marL="285750" indent="-285750">
              <a:buFont typeface="Arial" panose="020B0604020202020204" pitchFamily="34" charset="0"/>
              <a:buChar char="•"/>
            </a:pPr>
            <a:r>
              <a:rPr lang="en-US" altLang="zh-CN" sz="1800" b="0" dirty="0">
                <a:latin typeface="Arial" panose="020B0604020202020204" pitchFamily="34" charset="0"/>
              </a:rPr>
              <a:t>Python version: 3.7.6</a:t>
            </a:r>
          </a:p>
          <a:p>
            <a:pPr marL="285750" indent="-285750">
              <a:buFont typeface="Arial" panose="020B0604020202020204" pitchFamily="34" charset="0"/>
              <a:buChar char="•"/>
            </a:pPr>
            <a:r>
              <a:rPr lang="en-US" altLang="zh-CN" sz="1800" b="0" dirty="0" err="1">
                <a:latin typeface="Arial" panose="020B0604020202020204" pitchFamily="34" charset="0"/>
              </a:rPr>
              <a:t>Jupyter</a:t>
            </a:r>
            <a:r>
              <a:rPr lang="en-US" altLang="zh-CN" sz="1800" b="0" dirty="0">
                <a:latin typeface="Arial" panose="020B0604020202020204" pitchFamily="34" charset="0"/>
              </a:rPr>
              <a:t> Notebook and its remote access</a:t>
            </a:r>
          </a:p>
          <a:p>
            <a:pPr marL="285750" indent="-285750">
              <a:buFont typeface="Arial" panose="020B0604020202020204" pitchFamily="34" charset="0"/>
              <a:buChar char="•"/>
            </a:pPr>
            <a:r>
              <a:rPr lang="en-US" altLang="zh-CN" sz="1800" b="0" dirty="0">
                <a:latin typeface="Arial" panose="020B0604020202020204" pitchFamily="34" charset="0"/>
              </a:rPr>
              <a:t>Start experiment Now !</a:t>
            </a:r>
            <a:endParaRPr lang="zh-CN" altLang="en-US" sz="1800" b="0" dirty="0">
              <a:latin typeface="Arial" panose="020B0604020202020204" pitchFamily="34" charset="0"/>
            </a:endParaRPr>
          </a:p>
        </p:txBody>
      </p:sp>
      <p:sp>
        <p:nvSpPr>
          <p:cNvPr id="4" name="文本框 3"/>
          <p:cNvSpPr txBox="1"/>
          <p:nvPr/>
        </p:nvSpPr>
        <p:spPr>
          <a:xfrm>
            <a:off x="647701" y="6303849"/>
            <a:ext cx="9783923" cy="523220"/>
          </a:xfrm>
          <a:prstGeom prst="rect">
            <a:avLst/>
          </a:prstGeom>
          <a:noFill/>
        </p:spPr>
        <p:txBody>
          <a:bodyPr wrap="square" rtlCol="0">
            <a:spAutoFit/>
          </a:bodyPr>
          <a:lstStyle/>
          <a:p>
            <a:r>
              <a:rPr lang="en-US" altLang="zh-CN" sz="1400" dirty="0">
                <a:latin typeface="Arial" panose="020B0604020202020204" pitchFamily="34" charset="0"/>
              </a:rPr>
              <a:t>The code and visualization form may vary from version to version. The latest open source code is available at </a:t>
            </a:r>
            <a:r>
              <a:rPr lang="en-US" altLang="zh-CN" sz="1400" dirty="0">
                <a:latin typeface="Arial" panose="020B0604020202020204" pitchFamily="34" charset="0"/>
                <a:hlinkClick r:id="rId2"/>
              </a:rPr>
              <a:t>https://gitee.com/mindspore/mindinsight</a:t>
            </a:r>
            <a:r>
              <a:rPr lang="en-US" altLang="zh-CN" sz="1400" dirty="0">
                <a:latin typeface="Arial" panose="020B0604020202020204" pitchFamily="34" charset="0"/>
              </a:rPr>
              <a:t>.</a:t>
            </a:r>
            <a:endParaRPr lang="zh-CN" altLang="en-US" sz="1400" dirty="0">
              <a:latin typeface="Arial" panose="020B0604020202020204" pitchFamily="34" charset="0"/>
            </a:endParaRPr>
          </a:p>
        </p:txBody>
      </p:sp>
    </p:spTree>
    <p:extLst>
      <p:ext uri="{BB962C8B-B14F-4D97-AF65-F5344CB8AC3E}">
        <p14:creationId xmlns:p14="http://schemas.microsoft.com/office/powerpoint/2010/main" val="11564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Summary</a:t>
            </a:r>
          </a:p>
        </p:txBody>
      </p:sp>
      <p:sp>
        <p:nvSpPr>
          <p:cNvPr id="7" name="矩形 6"/>
          <p:cNvSpPr/>
          <p:nvPr/>
        </p:nvSpPr>
        <p:spPr>
          <a:xfrm>
            <a:off x="731112" y="2178411"/>
            <a:ext cx="10917963" cy="3395801"/>
          </a:xfrm>
          <a:prstGeom prst="rect">
            <a:avLst/>
          </a:prstGeom>
        </p:spPr>
        <p:txBody>
          <a:bodyPr wrap="square">
            <a:spAutoFit/>
          </a:bodyPr>
          <a:lstStyle/>
          <a:p>
            <a:r>
              <a:rPr lang="en-US" b="1" dirty="0">
                <a:solidFill>
                  <a:srgbClr val="C00000"/>
                </a:solidFill>
                <a:latin typeface="Arial" panose="020B0604020202020204" pitchFamily="34" charset="0"/>
                <a:ea typeface="+mj-ea"/>
              </a:rPr>
              <a:t>Data Visualization</a:t>
            </a:r>
          </a:p>
          <a:p>
            <a:pPr marL="285750" indent="-285750">
              <a:buFont typeface="Arial" panose="020B0604020202020204" pitchFamily="34" charset="0"/>
              <a:buChar char="•"/>
            </a:pPr>
            <a:r>
              <a:rPr lang="en-US" sz="1600" b="1" dirty="0">
                <a:latin typeface="Arial" panose="020B0604020202020204" pitchFamily="34" charset="0"/>
                <a:ea typeface="+mj-ea"/>
              </a:rPr>
              <a:t>Charts: </a:t>
            </a:r>
            <a:r>
              <a:rPr lang="en-US" sz="1600" dirty="0">
                <a:latin typeface="Arial" panose="020B0604020202020204" pitchFamily="34" charset="0"/>
                <a:ea typeface="+mj-ea"/>
              </a:rPr>
              <a:t>box plot, scatter chart, histogram, line chart, and pie chart</a:t>
            </a:r>
          </a:p>
          <a:p>
            <a:pPr marL="285750" indent="-285750">
              <a:buFont typeface="Arial" panose="020B0604020202020204" pitchFamily="34" charset="0"/>
              <a:buChar char="•"/>
            </a:pPr>
            <a:r>
              <a:rPr lang="en-US" sz="1600" b="1" dirty="0">
                <a:latin typeface="Arial" panose="020B0604020202020204" pitchFamily="34" charset="0"/>
                <a:ea typeface="+mj-ea"/>
              </a:rPr>
              <a:t>Basic statistical indicators: </a:t>
            </a:r>
            <a:r>
              <a:rPr lang="en-US" sz="1600" dirty="0">
                <a:latin typeface="Arial" panose="020B0604020202020204" pitchFamily="34" charset="0"/>
                <a:ea typeface="+mj-ea"/>
              </a:rPr>
              <a:t>average, variance, covariance, standard deviation, median, and mode</a:t>
            </a:r>
          </a:p>
          <a:p>
            <a:pPr marL="285750" indent="-285750">
              <a:buFont typeface="Arial" panose="020B0604020202020204" pitchFamily="34" charset="0"/>
              <a:buChar char="•"/>
            </a:pPr>
            <a:r>
              <a:rPr lang="en-US" sz="1600" b="1" dirty="0">
                <a:latin typeface="Arial" panose="020B0604020202020204" pitchFamily="34" charset="0"/>
                <a:ea typeface="+mj-ea"/>
              </a:rPr>
              <a:t>Non-tabular data statistics: </a:t>
            </a:r>
            <a:r>
              <a:rPr lang="en-US" sz="1600" dirty="0">
                <a:latin typeface="Arial" panose="020B0604020202020204" pitchFamily="34" charset="0"/>
                <a:ea typeface="+mj-ea"/>
              </a:rPr>
              <a:t>word frequency statistics (text), pixel statistics (image), and audio statistics (audio)</a:t>
            </a:r>
          </a:p>
          <a:p>
            <a:pPr marL="285750" indent="-285750">
              <a:spcAft>
                <a:spcPts val="500"/>
              </a:spcAft>
              <a:buFont typeface="Arial" panose="020B0604020202020204" pitchFamily="34" charset="0"/>
              <a:buChar char="•"/>
            </a:pPr>
            <a:r>
              <a:rPr lang="en-US" sz="1600" b="1" dirty="0">
                <a:latin typeface="Arial" panose="020B0604020202020204" pitchFamily="34" charset="0"/>
                <a:ea typeface="+mj-ea"/>
              </a:rPr>
              <a:t>Dimensionality reduction methods: </a:t>
            </a:r>
            <a:r>
              <a:rPr lang="en-US" sz="1600" dirty="0">
                <a:latin typeface="Arial" panose="020B0604020202020204" pitchFamily="34" charset="0"/>
                <a:ea typeface="+mj-ea"/>
              </a:rPr>
              <a:t>PCA, LDA, t-SNE, and UMAP</a:t>
            </a:r>
          </a:p>
          <a:p>
            <a:pPr marL="285750" lvl="0" indent="-285750">
              <a:buFont typeface="Arial" panose="020B0604020202020204" pitchFamily="34" charset="0"/>
              <a:buChar char="•"/>
            </a:pPr>
            <a:r>
              <a:rPr lang="en-US" sz="1600" b="1" dirty="0">
                <a:latin typeface="Arial" panose="020B0604020202020204" pitchFamily="34" charset="0"/>
                <a:ea typeface="+mj-ea"/>
              </a:rPr>
              <a:t>Application Fields: </a:t>
            </a:r>
            <a:r>
              <a:rPr lang="en-US" sz="1600" dirty="0">
                <a:latin typeface="Arial" panose="020B0604020202020204" pitchFamily="34" charset="0"/>
                <a:ea typeface="+mj-ea"/>
              </a:rPr>
              <a:t>Outlier detection, class imbalance, etc.</a:t>
            </a:r>
          </a:p>
          <a:p>
            <a:pPr lvl="0"/>
            <a:endParaRPr lang="en-US" sz="1600" dirty="0">
              <a:latin typeface="Arial" panose="020B0604020202020204" pitchFamily="34" charset="0"/>
              <a:ea typeface="+mj-ea"/>
            </a:endParaRPr>
          </a:p>
          <a:p>
            <a:pPr>
              <a:spcAft>
                <a:spcPts val="500"/>
              </a:spcAft>
            </a:pPr>
            <a:r>
              <a:rPr lang="en-US" b="1" dirty="0">
                <a:solidFill>
                  <a:srgbClr val="C00000"/>
                </a:solidFill>
                <a:latin typeface="Arial" panose="020B0604020202020204" pitchFamily="34" charset="0"/>
                <a:ea typeface="+mj-ea"/>
              </a:rPr>
              <a:t>Visualization in Deep Learning</a:t>
            </a:r>
          </a:p>
          <a:p>
            <a:pPr marL="285750" indent="-285750">
              <a:spcAft>
                <a:spcPts val="500"/>
              </a:spcAft>
              <a:buFont typeface="Arial" panose="020B0604020202020204" pitchFamily="34" charset="0"/>
              <a:buChar char="•"/>
            </a:pPr>
            <a:r>
              <a:rPr lang="en-US" sz="1600" dirty="0">
                <a:latin typeface="Arial" panose="020B0604020202020204" pitchFamily="34" charset="0"/>
                <a:ea typeface="+mj-ea"/>
              </a:rPr>
              <a:t>Model structure, Model training process, Model evaluation, Model explanation</a:t>
            </a:r>
          </a:p>
          <a:p>
            <a:pPr>
              <a:spcAft>
                <a:spcPts val="500"/>
              </a:spcAft>
            </a:pPr>
            <a:endParaRPr lang="en-US" sz="1600" dirty="0">
              <a:latin typeface="Arial" panose="020B0604020202020204" pitchFamily="34" charset="0"/>
              <a:ea typeface="+mj-ea"/>
            </a:endParaRPr>
          </a:p>
          <a:p>
            <a:pPr lvl="0"/>
            <a:r>
              <a:rPr lang="en-US" b="1" dirty="0" err="1">
                <a:solidFill>
                  <a:srgbClr val="C00000"/>
                </a:solidFill>
                <a:latin typeface="Arial" panose="020B0604020202020204" pitchFamily="34" charset="0"/>
              </a:rPr>
              <a:t>MindInsight</a:t>
            </a:r>
            <a:r>
              <a:rPr lang="en-US" b="1" dirty="0">
                <a:solidFill>
                  <a:srgbClr val="C00000"/>
                </a:solidFill>
                <a:latin typeface="Arial" panose="020B0604020202020204" pitchFamily="34" charset="0"/>
              </a:rPr>
              <a:t> Practices</a:t>
            </a:r>
          </a:p>
          <a:p>
            <a:pPr lvl="0"/>
            <a:r>
              <a:rPr lang="en-US" sz="1600" dirty="0">
                <a:latin typeface="Arial" panose="020B0604020202020204" pitchFamily="34" charset="0"/>
              </a:rPr>
              <a:t>Using </a:t>
            </a:r>
            <a:r>
              <a:rPr lang="en-US" sz="1600" dirty="0" err="1">
                <a:latin typeface="Arial" panose="020B0604020202020204" pitchFamily="34" charset="0"/>
              </a:rPr>
              <a:t>MindInsight</a:t>
            </a:r>
            <a:r>
              <a:rPr lang="en-US" sz="1600" dirty="0">
                <a:latin typeface="Arial" panose="020B0604020202020204" pitchFamily="34" charset="0"/>
              </a:rPr>
              <a:t> to visualize training process and debug problems for LeNet5 with MNIST dataset.</a:t>
            </a:r>
          </a:p>
        </p:txBody>
      </p:sp>
      <p:sp>
        <p:nvSpPr>
          <p:cNvPr id="8" name="矩形 7"/>
          <p:cNvSpPr/>
          <p:nvPr/>
        </p:nvSpPr>
        <p:spPr>
          <a:xfrm>
            <a:off x="731112" y="740711"/>
            <a:ext cx="11069083" cy="1615827"/>
          </a:xfrm>
          <a:prstGeom prst="rect">
            <a:avLst/>
          </a:prstGeom>
        </p:spPr>
        <p:txBody>
          <a:bodyPr wrap="square">
            <a:spAutoFit/>
          </a:bodyPr>
          <a:lstStyle/>
          <a:p>
            <a:pPr>
              <a:spcAft>
                <a:spcPts val="600"/>
              </a:spcAft>
            </a:pPr>
            <a:r>
              <a:rPr lang="en-US" sz="2400" b="1" dirty="0">
                <a:latin typeface="Arial" panose="020B0604020202020204" pitchFamily="34" charset="0"/>
                <a:ea typeface="+mj-ea"/>
              </a:rPr>
              <a:t>Visualization and practice in deep learning</a:t>
            </a:r>
          </a:p>
          <a:p>
            <a:r>
              <a:rPr lang="en-US" b="1" dirty="0">
                <a:solidFill>
                  <a:srgbClr val="C00000"/>
                </a:solidFill>
                <a:latin typeface="Arial" panose="020B0604020202020204" pitchFamily="34" charset="0"/>
                <a:ea typeface="+mj-ea"/>
              </a:rPr>
              <a:t>Objectives</a:t>
            </a:r>
          </a:p>
          <a:p>
            <a:pPr marL="285750" indent="-285750">
              <a:buFont typeface="Arial" panose="020B0604020202020204" pitchFamily="34" charset="0"/>
              <a:buChar char="•"/>
            </a:pPr>
            <a:r>
              <a:rPr lang="en-US" sz="1600" dirty="0">
                <a:latin typeface="Arial" panose="020B0604020202020204" pitchFamily="34" charset="0"/>
                <a:ea typeface="+mj-ea"/>
              </a:rPr>
              <a:t>Display abstract data in a visualization manner.</a:t>
            </a:r>
          </a:p>
          <a:p>
            <a:pPr marL="285750" indent="-285750">
              <a:buFont typeface="Arial" panose="020B0604020202020204" pitchFamily="34" charset="0"/>
              <a:buChar char="•"/>
            </a:pPr>
            <a:r>
              <a:rPr lang="en-US" sz="1600" dirty="0">
                <a:latin typeface="Arial" panose="020B0604020202020204" pitchFamily="34" charset="0"/>
                <a:ea typeface="+mj-ea"/>
              </a:rPr>
              <a:t>Provide insights for data processing and model training.</a:t>
            </a:r>
          </a:p>
          <a:p>
            <a:endParaRPr lang="en-US" altLang="zh-CN" dirty="0">
              <a:latin typeface="Arial" panose="020B0604020202020204" pitchFamily="34" charset="0"/>
              <a:ea typeface="+mj-ea"/>
            </a:endParaRPr>
          </a:p>
        </p:txBody>
      </p:sp>
    </p:spTree>
    <p:extLst>
      <p:ext uri="{BB962C8B-B14F-4D97-AF65-F5344CB8AC3E}">
        <p14:creationId xmlns:p14="http://schemas.microsoft.com/office/powerpoint/2010/main" val="860555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Exercises</a:t>
            </a:r>
          </a:p>
        </p:txBody>
      </p:sp>
      <p:sp>
        <p:nvSpPr>
          <p:cNvPr id="5" name="内容占位符 4"/>
          <p:cNvSpPr>
            <a:spLocks noGrp="1"/>
          </p:cNvSpPr>
          <p:nvPr>
            <p:ph idx="1"/>
          </p:nvPr>
        </p:nvSpPr>
        <p:spPr>
          <a:xfrm>
            <a:off x="647700" y="1019175"/>
            <a:ext cx="10873739" cy="5290185"/>
          </a:xfrm>
        </p:spPr>
        <p:txBody>
          <a:bodyPr/>
          <a:lstStyle/>
          <a:p>
            <a:r>
              <a:rPr lang="en-US" sz="1700" b="0" dirty="0">
                <a:latin typeface="Arial" panose="020B0604020202020204" pitchFamily="34" charset="0"/>
              </a:rPr>
              <a:t>Is average the</a:t>
            </a:r>
            <a:r>
              <a:rPr lang="en-US" sz="1700" b="0" dirty="0">
                <a:solidFill>
                  <a:srgbClr val="00B050"/>
                </a:solidFill>
                <a:latin typeface="Arial" panose="020B0604020202020204" pitchFamily="34" charset="0"/>
              </a:rPr>
              <a:t> </a:t>
            </a:r>
            <a:r>
              <a:rPr lang="en-US" sz="1700" b="0" dirty="0">
                <a:latin typeface="Arial" panose="020B0604020202020204" pitchFamily="34" charset="0"/>
              </a:rPr>
              <a:t>same as median in statistics? If they are different, provide their respective expressions.</a:t>
            </a:r>
          </a:p>
          <a:p>
            <a:r>
              <a:rPr lang="en-US" sz="1700" b="0" dirty="0">
                <a:latin typeface="Arial" panose="020B0604020202020204" pitchFamily="34" charset="0"/>
              </a:rPr>
              <a:t>In these major dimensionality reduction methods, </a:t>
            </a:r>
            <a:r>
              <a:rPr lang="en-US" altLang="zh-CN" sz="1700" b="0" dirty="0">
                <a:latin typeface="Arial" panose="020B0604020202020204" pitchFamily="34" charset="0"/>
              </a:rPr>
              <a:t>principal component analysis (PCA) is ___,(supervised/unsupervised) whereas linear discriminant analysis (LDA) is ___</a:t>
            </a:r>
            <a:r>
              <a:rPr lang="en-US" sz="1700" b="0" dirty="0">
                <a:latin typeface="Arial" panose="020B0604020202020204" pitchFamily="34" charset="0"/>
              </a:rPr>
              <a:t>.(</a:t>
            </a:r>
            <a:r>
              <a:rPr lang="en-US" altLang="zh-CN" sz="1700" b="0" dirty="0">
                <a:latin typeface="Arial" panose="020B0604020202020204" pitchFamily="34" charset="0"/>
              </a:rPr>
              <a:t>supervised/unsupervised)</a:t>
            </a:r>
          </a:p>
          <a:p>
            <a:r>
              <a:rPr lang="en-US" altLang="zh-CN" sz="1700" b="0" dirty="0">
                <a:latin typeface="Arial" panose="020B0604020202020204" pitchFamily="34" charset="0"/>
              </a:rPr>
              <a:t>Figure 1 is a histogram for weights of a convolutional layer. Please describe its meaning and analyze if there is a problem during the train process. If it is, please provide possible solutions. </a:t>
            </a:r>
            <a:endParaRPr lang="en-US" sz="1700" b="0" dirty="0">
              <a:latin typeface="Arial" panose="020B0604020202020204" pitchFamily="34" charset="0"/>
            </a:endParaRPr>
          </a:p>
        </p:txBody>
      </p:sp>
      <p:sp>
        <p:nvSpPr>
          <p:cNvPr id="3" name="文本框 2"/>
          <p:cNvSpPr txBox="1"/>
          <p:nvPr/>
        </p:nvSpPr>
        <p:spPr>
          <a:xfrm>
            <a:off x="3522560" y="6309360"/>
            <a:ext cx="4783240" cy="307777"/>
          </a:xfrm>
          <a:prstGeom prst="rect">
            <a:avLst/>
          </a:prstGeom>
          <a:noFill/>
        </p:spPr>
        <p:txBody>
          <a:bodyPr wrap="square" rtlCol="0">
            <a:spAutoFit/>
          </a:bodyPr>
          <a:lstStyle/>
          <a:p>
            <a:r>
              <a:rPr lang="en-US" sz="1400" b="1" dirty="0">
                <a:latin typeface="Arial" panose="020B0604020202020204" pitchFamily="34" charset="0"/>
              </a:rPr>
              <a:t>Figure 1. </a:t>
            </a:r>
            <a:r>
              <a:rPr lang="en-US" sz="1400" dirty="0">
                <a:latin typeface="Arial" panose="020B0604020202020204" pitchFamily="34" charset="0"/>
              </a:rPr>
              <a:t>Histogram for weights of a convolutional layer</a:t>
            </a:r>
            <a:endParaRPr lang="en-US" sz="1400" b="1" dirty="0">
              <a:latin typeface="Arial" panose="020B0604020202020204" pitchFamily="34" charset="0"/>
            </a:endParaRPr>
          </a:p>
        </p:txBody>
      </p:sp>
      <p:pic>
        <p:nvPicPr>
          <p:cNvPr id="2" name="图片 1"/>
          <p:cNvPicPr>
            <a:picLocks noChangeAspect="1"/>
          </p:cNvPicPr>
          <p:nvPr/>
        </p:nvPicPr>
        <p:blipFill>
          <a:blip r:embed="rId2"/>
          <a:stretch>
            <a:fillRect/>
          </a:stretch>
        </p:blipFill>
        <p:spPr>
          <a:xfrm>
            <a:off x="3674960" y="3280410"/>
            <a:ext cx="3390900" cy="3028950"/>
          </a:xfrm>
          <a:prstGeom prst="rect">
            <a:avLst/>
          </a:prstGeom>
        </p:spPr>
      </p:pic>
    </p:spTree>
    <p:extLst>
      <p:ext uri="{BB962C8B-B14F-4D97-AF65-F5344CB8AC3E}">
        <p14:creationId xmlns:p14="http://schemas.microsoft.com/office/powerpoint/2010/main" val="3415241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Acronyms</a:t>
            </a:r>
          </a:p>
        </p:txBody>
      </p:sp>
      <p:sp>
        <p:nvSpPr>
          <p:cNvPr id="3" name="内容占位符 2"/>
          <p:cNvSpPr>
            <a:spLocks noGrp="1"/>
          </p:cNvSpPr>
          <p:nvPr>
            <p:ph idx="1"/>
          </p:nvPr>
        </p:nvSpPr>
        <p:spPr/>
        <p:txBody>
          <a:bodyPr/>
          <a:lstStyle/>
          <a:p>
            <a:pPr>
              <a:buFont typeface="Arial" panose="020B0604020202020204" pitchFamily="34" charset="0"/>
              <a:buChar char="•"/>
            </a:pPr>
            <a:r>
              <a:rPr lang="en-US" altLang="zh-CN" b="0" dirty="0">
                <a:latin typeface="Arial" panose="020B0604020202020204" pitchFamily="34" charset="0"/>
              </a:rPr>
              <a:t>LDA: Linear Discriminant Analysis</a:t>
            </a:r>
          </a:p>
          <a:p>
            <a:pPr>
              <a:buFont typeface="Arial" panose="020B0604020202020204" pitchFamily="34" charset="0"/>
              <a:buChar char="•"/>
            </a:pPr>
            <a:r>
              <a:rPr lang="en-US" altLang="zh-CN" b="0" dirty="0">
                <a:latin typeface="Arial" panose="020B0604020202020204" pitchFamily="34" charset="0"/>
              </a:rPr>
              <a:t>MNIST: Modified National Institute of Standards and Technology database</a:t>
            </a:r>
          </a:p>
          <a:p>
            <a:pPr>
              <a:buFont typeface="Arial" panose="020B0604020202020204" pitchFamily="34" charset="0"/>
              <a:buChar char="•"/>
            </a:pPr>
            <a:r>
              <a:rPr lang="en-US" altLang="zh-CN" b="0" dirty="0">
                <a:latin typeface="Arial" panose="020B0604020202020204" pitchFamily="34" charset="0"/>
              </a:rPr>
              <a:t>PCA: Principal Component Analysis</a:t>
            </a:r>
          </a:p>
          <a:p>
            <a:pPr>
              <a:buFont typeface="Arial" panose="020B0604020202020204" pitchFamily="34" charset="0"/>
              <a:buChar char="•"/>
            </a:pPr>
            <a:r>
              <a:rPr lang="en-US" b="0" dirty="0">
                <a:latin typeface="Arial" panose="020B0604020202020204" pitchFamily="34" charset="0"/>
              </a:rPr>
              <a:t>t-SNE: t-Distributed Stochastic Neighbor Embedding</a:t>
            </a:r>
          </a:p>
          <a:p>
            <a:pPr>
              <a:buFont typeface="Arial" panose="020B0604020202020204" pitchFamily="34" charset="0"/>
              <a:buChar char="•"/>
            </a:pPr>
            <a:r>
              <a:rPr lang="en-US" b="0" dirty="0">
                <a:latin typeface="Arial" panose="020B0604020202020204" pitchFamily="34" charset="0"/>
              </a:rPr>
              <a:t>UMAP: Uniform Manifold Approximation and Projection</a:t>
            </a:r>
          </a:p>
        </p:txBody>
      </p:sp>
    </p:spTree>
    <p:extLst>
      <p:ext uri="{BB962C8B-B14F-4D97-AF65-F5344CB8AC3E}">
        <p14:creationId xmlns:p14="http://schemas.microsoft.com/office/powerpoint/2010/main" val="127809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title"/>
          </p:nvPr>
        </p:nvSpPr>
        <p:spPr/>
        <p:txBody>
          <a:bodyPr/>
          <a:lstStyle/>
          <a:p>
            <a:r>
              <a:rPr lang="en-US" b="1" cap="none" dirty="0">
                <a:latin typeface="Arial" panose="020B0604020202020204" pitchFamily="34" charset="0"/>
              </a:rPr>
              <a:t>Objectives</a:t>
            </a:r>
          </a:p>
        </p:txBody>
      </p:sp>
      <p:sp>
        <p:nvSpPr>
          <p:cNvPr id="10244" name="Rectangle 8"/>
          <p:cNvSpPr>
            <a:spLocks noGrp="1" noChangeArrowheads="1"/>
          </p:cNvSpPr>
          <p:nvPr>
            <p:ph idx="1"/>
          </p:nvPr>
        </p:nvSpPr>
        <p:spPr/>
        <p:txBody>
          <a:bodyPr/>
          <a:lstStyle/>
          <a:p>
            <a:r>
              <a:rPr lang="en-US" dirty="0">
                <a:latin typeface="Arial" panose="020B0604020202020204" pitchFamily="34" charset="0"/>
              </a:rPr>
              <a:t>Upon completing this course, you should be able to:</a:t>
            </a:r>
          </a:p>
          <a:p>
            <a:pPr lvl="1"/>
            <a:r>
              <a:rPr lang="en-US" dirty="0">
                <a:latin typeface="Arial" panose="020B0604020202020204" pitchFamily="34" charset="0"/>
              </a:rPr>
              <a:t>Understand the main principles of visualization.</a:t>
            </a:r>
          </a:p>
          <a:p>
            <a:pPr lvl="1"/>
            <a:r>
              <a:rPr lang="en-US" dirty="0">
                <a:latin typeface="Arial" panose="020B0604020202020204" pitchFamily="34" charset="0"/>
              </a:rPr>
              <a:t>Understand the value of visualization in the development of machine learning and deep learning.</a:t>
            </a:r>
          </a:p>
          <a:p>
            <a:pPr lvl="1"/>
            <a:r>
              <a:rPr lang="en-US" dirty="0">
                <a:latin typeface="Arial" panose="020B0604020202020204" pitchFamily="34" charset="0"/>
              </a:rPr>
              <a:t>Use </a:t>
            </a:r>
            <a:r>
              <a:rPr lang="en-US" dirty="0" err="1">
                <a:latin typeface="Arial" panose="020B0604020202020204" pitchFamily="34" charset="0"/>
              </a:rPr>
              <a:t>MindSpore</a:t>
            </a:r>
            <a:r>
              <a:rPr lang="en-US" dirty="0">
                <a:latin typeface="Arial" panose="020B0604020202020204" pitchFamily="34" charset="0"/>
              </a:rPr>
              <a:t> and </a:t>
            </a:r>
            <a:r>
              <a:rPr lang="en-US" dirty="0" err="1">
                <a:latin typeface="Arial" panose="020B0604020202020204" pitchFamily="34" charset="0"/>
              </a:rPr>
              <a:t>MindInsight</a:t>
            </a:r>
            <a:r>
              <a:rPr lang="en-US" dirty="0">
                <a:latin typeface="Arial" panose="020B0604020202020204" pitchFamily="34" charset="0"/>
              </a:rPr>
              <a:t> to perform simple visualization operations.</a:t>
            </a:r>
          </a:p>
        </p:txBody>
      </p:sp>
    </p:spTree>
    <p:extLst>
      <p:ext uri="{BB962C8B-B14F-4D97-AF65-F5344CB8AC3E}">
        <p14:creationId xmlns:p14="http://schemas.microsoft.com/office/powerpoint/2010/main" val="77477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Bibliography</a:t>
            </a:r>
          </a:p>
        </p:txBody>
      </p:sp>
      <p:sp>
        <p:nvSpPr>
          <p:cNvPr id="3" name="内容占位符 2"/>
          <p:cNvSpPr>
            <a:spLocks noGrp="1"/>
          </p:cNvSpPr>
          <p:nvPr>
            <p:ph idx="1"/>
          </p:nvPr>
        </p:nvSpPr>
        <p:spPr>
          <a:xfrm>
            <a:off x="648001" y="804992"/>
            <a:ext cx="10472928" cy="5395783"/>
          </a:xfrm>
        </p:spPr>
        <p:txBody>
          <a:bodyPr/>
          <a:lstStyle/>
          <a:p>
            <a:pPr marL="0" indent="0">
              <a:lnSpc>
                <a:spcPct val="100000"/>
              </a:lnSpc>
              <a:spcBef>
                <a:spcPts val="800"/>
              </a:spcBef>
              <a:buNone/>
            </a:pPr>
            <a:r>
              <a:rPr lang="en-US" sz="1400" b="0" dirty="0">
                <a:latin typeface="Arial" panose="020B0604020202020204" pitchFamily="34" charset="0"/>
              </a:rPr>
              <a:t>[1] https://www.myonlinetraininghub.com/excel-tabular-data-format</a:t>
            </a:r>
          </a:p>
          <a:p>
            <a:pPr marL="0" indent="0">
              <a:lnSpc>
                <a:spcPct val="100000"/>
              </a:lnSpc>
              <a:spcBef>
                <a:spcPts val="800"/>
              </a:spcBef>
              <a:buNone/>
            </a:pPr>
            <a:r>
              <a:rPr lang="en-US" sz="1400" b="0" dirty="0">
                <a:latin typeface="Arial" panose="020B0604020202020204" pitchFamily="34" charset="0"/>
              </a:rPr>
              <a:t>[2] https://doc.arcgis.com/zh-cn/insights/create/box-plot.htm</a:t>
            </a:r>
          </a:p>
          <a:p>
            <a:pPr marL="0" indent="0">
              <a:lnSpc>
                <a:spcPct val="100000"/>
              </a:lnSpc>
              <a:spcBef>
                <a:spcPts val="800"/>
              </a:spcBef>
              <a:buNone/>
            </a:pPr>
            <a:r>
              <a:rPr lang="en-US" sz="1400" b="0" dirty="0">
                <a:latin typeface="Arial" panose="020B0604020202020204" pitchFamily="34" charset="0"/>
              </a:rPr>
              <a:t>[3] https://en.wikipedia.org/wiki/MNIST_database</a:t>
            </a:r>
          </a:p>
          <a:p>
            <a:pPr marL="0" indent="0">
              <a:lnSpc>
                <a:spcPct val="100000"/>
              </a:lnSpc>
              <a:spcBef>
                <a:spcPts val="800"/>
              </a:spcBef>
              <a:buNone/>
            </a:pPr>
            <a:r>
              <a:rPr lang="en-US" sz="1400" b="0" dirty="0">
                <a:latin typeface="Arial" panose="020B0604020202020204" pitchFamily="34" charset="0"/>
              </a:rPr>
              <a:t>[4] MING YAO. </a:t>
            </a:r>
            <a:r>
              <a:rPr lang="en-US" sz="1400" b="0" i="1" dirty="0">
                <a:latin typeface="Arial" panose="020B0604020202020204" pitchFamily="34" charset="0"/>
              </a:rPr>
              <a:t>A SURVEY ON VISUALIZATION FOR EXPLAINABLE CLASSIFIERS</a:t>
            </a:r>
            <a:r>
              <a:rPr lang="en-US" sz="1400" b="0" dirty="0">
                <a:latin typeface="Arial" panose="020B0604020202020204" pitchFamily="34" charset="0"/>
              </a:rPr>
              <a:t>[J]. 2017.</a:t>
            </a:r>
          </a:p>
          <a:p>
            <a:pPr marL="0" indent="0">
              <a:lnSpc>
                <a:spcPct val="100000"/>
              </a:lnSpc>
              <a:spcBef>
                <a:spcPts val="800"/>
              </a:spcBef>
              <a:buNone/>
            </a:pPr>
            <a:r>
              <a:rPr lang="en-US" sz="1400" b="0" dirty="0">
                <a:latin typeface="Arial" panose="020B0604020202020204" pitchFamily="34" charset="0"/>
              </a:rPr>
              <a:t>[5] Mooney, Chris (11 May 2016). "This scientist just changed how we think about climate change with one GIF"</a:t>
            </a:r>
          </a:p>
          <a:p>
            <a:pPr marL="0" indent="0">
              <a:lnSpc>
                <a:spcPct val="100000"/>
              </a:lnSpc>
              <a:spcBef>
                <a:spcPts val="800"/>
              </a:spcBef>
              <a:buNone/>
            </a:pPr>
            <a:r>
              <a:rPr lang="en-US" sz="1400" b="0" dirty="0">
                <a:latin typeface="Arial" panose="020B0604020202020204" pitchFamily="34" charset="0"/>
              </a:rPr>
              <a:t>[6] https://www.datacamp.com/community/tutorials/wordcloud-python</a:t>
            </a:r>
          </a:p>
          <a:p>
            <a:pPr marL="0" indent="0">
              <a:lnSpc>
                <a:spcPct val="100000"/>
              </a:lnSpc>
              <a:spcBef>
                <a:spcPts val="800"/>
              </a:spcBef>
              <a:buNone/>
            </a:pPr>
            <a:r>
              <a:rPr lang="en-US" sz="1400" b="0" dirty="0">
                <a:latin typeface="Arial" panose="020B0604020202020204" pitchFamily="34" charset="0"/>
              </a:rPr>
              <a:t>[7] http://mkweb.bcgsc.ca/color-summarizer/?</a:t>
            </a:r>
          </a:p>
          <a:p>
            <a:pPr marL="0" indent="0">
              <a:lnSpc>
                <a:spcPct val="100000"/>
              </a:lnSpc>
              <a:spcBef>
                <a:spcPts val="800"/>
              </a:spcBef>
              <a:buNone/>
            </a:pPr>
            <a:r>
              <a:rPr lang="en-US" sz="1400" b="0" dirty="0">
                <a:latin typeface="Arial" panose="020B0604020202020204" pitchFamily="34" charset="0"/>
              </a:rPr>
              <a:t>[8] https://hackernoon.com/principal-component-analysis-unsupervised-learning-model-8f18c7683262</a:t>
            </a:r>
          </a:p>
          <a:p>
            <a:pPr marL="0" indent="0">
              <a:lnSpc>
                <a:spcPct val="100000"/>
              </a:lnSpc>
              <a:spcBef>
                <a:spcPts val="800"/>
              </a:spcBef>
              <a:buNone/>
            </a:pPr>
            <a:r>
              <a:rPr lang="en-US" sz="1400" b="0" dirty="0">
                <a:latin typeface="Arial" panose="020B0604020202020204" pitchFamily="34" charset="0"/>
              </a:rPr>
              <a:t>[9] https://stats.stackexchange.com/questions/111421/reproduce-linear-discriminant-analysis-projection-plot</a:t>
            </a:r>
          </a:p>
          <a:p>
            <a:pPr marL="0" indent="0">
              <a:lnSpc>
                <a:spcPct val="100000"/>
              </a:lnSpc>
              <a:spcBef>
                <a:spcPts val="800"/>
              </a:spcBef>
              <a:buNone/>
            </a:pPr>
            <a:r>
              <a:rPr lang="en-US" sz="1400" b="0" dirty="0">
                <a:latin typeface="Arial" panose="020B0604020202020204" pitchFamily="34" charset="0"/>
              </a:rPr>
              <a:t>[10] https://apandre.wordpress.com/visible-data/outliers/</a:t>
            </a:r>
          </a:p>
          <a:p>
            <a:pPr marL="0" indent="0">
              <a:lnSpc>
                <a:spcPct val="100000"/>
              </a:lnSpc>
              <a:spcBef>
                <a:spcPts val="800"/>
              </a:spcBef>
              <a:buNone/>
            </a:pPr>
            <a:r>
              <a:rPr lang="en-US" sz="1400" b="0" dirty="0">
                <a:latin typeface="Arial" panose="020B0604020202020204" pitchFamily="34" charset="0"/>
              </a:rPr>
              <a:t>[11] https://en.wikipedia.org/wiki/Outlier</a:t>
            </a:r>
          </a:p>
          <a:p>
            <a:pPr marL="0" indent="0">
              <a:lnSpc>
                <a:spcPct val="100000"/>
              </a:lnSpc>
              <a:spcBef>
                <a:spcPts val="800"/>
              </a:spcBef>
              <a:buNone/>
            </a:pPr>
            <a:r>
              <a:rPr lang="en-US" sz="1400" b="0" dirty="0">
                <a:latin typeface="Arial" panose="020B0604020202020204" pitchFamily="34" charset="0"/>
              </a:rPr>
              <a:t>[12] https://www.datacamp.com/community/tutorials/diving-deep-imbalanced-data</a:t>
            </a:r>
          </a:p>
          <a:p>
            <a:pPr marL="0" indent="0">
              <a:lnSpc>
                <a:spcPct val="100000"/>
              </a:lnSpc>
              <a:spcBef>
                <a:spcPts val="800"/>
              </a:spcBef>
              <a:buNone/>
            </a:pPr>
            <a:r>
              <a:rPr lang="en-US" sz="1400" b="0" dirty="0">
                <a:latin typeface="Arial" panose="020B0604020202020204" pitchFamily="34" charset="0"/>
              </a:rPr>
              <a:t>[13] https://cran.r-project.org/web/packages/naniar/vignettes/naniar-visualisation.html</a:t>
            </a:r>
          </a:p>
          <a:p>
            <a:pPr marL="0" indent="0">
              <a:lnSpc>
                <a:spcPct val="100000"/>
              </a:lnSpc>
              <a:spcBef>
                <a:spcPts val="800"/>
              </a:spcBef>
              <a:buNone/>
            </a:pPr>
            <a:r>
              <a:rPr lang="en-US" sz="1400" b="0" dirty="0">
                <a:latin typeface="Arial" panose="020B0604020202020204" pitchFamily="34" charset="0"/>
              </a:rPr>
              <a:t>[14] </a:t>
            </a:r>
            <a:r>
              <a:rPr lang="en-US" sz="1400" b="0" dirty="0" err="1">
                <a:latin typeface="Arial" panose="020B0604020202020204" pitchFamily="34" charset="0"/>
              </a:rPr>
              <a:t>Wongsuphasawat</a:t>
            </a:r>
            <a:r>
              <a:rPr lang="en-US" sz="1400" b="0" dirty="0">
                <a:latin typeface="Arial" panose="020B0604020202020204" pitchFamily="34" charset="0"/>
              </a:rPr>
              <a:t>, </a:t>
            </a:r>
            <a:r>
              <a:rPr lang="en-US" sz="1400" b="0" dirty="0" err="1">
                <a:latin typeface="Arial" panose="020B0604020202020204" pitchFamily="34" charset="0"/>
              </a:rPr>
              <a:t>Kanit</a:t>
            </a:r>
            <a:r>
              <a:rPr lang="en-US" sz="1400" b="0" dirty="0">
                <a:latin typeface="Arial" panose="020B0604020202020204" pitchFamily="34" charset="0"/>
              </a:rPr>
              <a:t>, et al. "Visualizing dataflow graphs of deep learning models in </a:t>
            </a:r>
            <a:r>
              <a:rPr lang="en-US" sz="1400" b="0" dirty="0" err="1">
                <a:latin typeface="Arial" panose="020B0604020202020204" pitchFamily="34" charset="0"/>
              </a:rPr>
              <a:t>tensorflow</a:t>
            </a:r>
            <a:r>
              <a:rPr lang="en-US" sz="1400" b="0" dirty="0">
                <a:latin typeface="Arial" panose="020B0604020202020204" pitchFamily="34" charset="0"/>
              </a:rPr>
              <a:t>." </a:t>
            </a:r>
            <a:r>
              <a:rPr lang="en-US" sz="1400" b="0" i="1" dirty="0">
                <a:latin typeface="Arial" panose="020B0604020202020204" pitchFamily="34" charset="0"/>
              </a:rPr>
              <a:t>IEEE transactions on visualization and computer graphics </a:t>
            </a:r>
            <a:r>
              <a:rPr lang="en-US" sz="1400" b="0" dirty="0">
                <a:latin typeface="Arial" panose="020B0604020202020204" pitchFamily="34" charset="0"/>
              </a:rPr>
              <a:t>24.1 (2017): 1-12.</a:t>
            </a:r>
          </a:p>
          <a:p>
            <a:pPr marL="0" indent="0">
              <a:lnSpc>
                <a:spcPct val="100000"/>
              </a:lnSpc>
              <a:spcBef>
                <a:spcPts val="800"/>
              </a:spcBef>
              <a:buNone/>
            </a:pPr>
            <a:r>
              <a:rPr lang="en-US" sz="1400" b="0" dirty="0">
                <a:latin typeface="Arial" panose="020B0604020202020204" pitchFamily="34" charset="0"/>
              </a:rPr>
              <a:t>[15] </a:t>
            </a:r>
            <a:r>
              <a:rPr lang="en-US" sz="1400" b="0" dirty="0" err="1">
                <a:latin typeface="Arial" panose="020B0604020202020204" pitchFamily="34" charset="0"/>
              </a:rPr>
              <a:t>Olah</a:t>
            </a:r>
            <a:r>
              <a:rPr lang="en-US" sz="1400" b="0" dirty="0">
                <a:latin typeface="Arial" panose="020B0604020202020204" pitchFamily="34" charset="0"/>
              </a:rPr>
              <a:t>, Chris, et al. "The building blocks of interpretability." Distill 3.3 (2018): e10.</a:t>
            </a:r>
            <a:endParaRPr lang="en-US" altLang="zh-CN" sz="1400" b="0" dirty="0">
              <a:latin typeface="Arial" panose="020B0604020202020204" pitchFamily="34" charset="0"/>
            </a:endParaRPr>
          </a:p>
        </p:txBody>
      </p:sp>
    </p:spTree>
    <p:extLst>
      <p:ext uri="{BB962C8B-B14F-4D97-AF65-F5344CB8AC3E}">
        <p14:creationId xmlns:p14="http://schemas.microsoft.com/office/powerpoint/2010/main" val="3861686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907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b="1" cap="none">
                <a:latin typeface="Arial" panose="020B0604020202020204" pitchFamily="34" charset="0"/>
              </a:rPr>
              <a:t>Contents</a:t>
            </a:r>
          </a:p>
        </p:txBody>
      </p:sp>
      <p:sp>
        <p:nvSpPr>
          <p:cNvPr id="3" name="内容占位符 2"/>
          <p:cNvSpPr>
            <a:spLocks noGrp="1"/>
          </p:cNvSpPr>
          <p:nvPr>
            <p:ph idx="1"/>
          </p:nvPr>
        </p:nvSpPr>
        <p:spPr/>
        <p:txBody>
          <a:bodyPr/>
          <a:lstStyle/>
          <a:p>
            <a:r>
              <a:rPr lang="en-US" dirty="0">
                <a:latin typeface="Arial" panose="020B0604020202020204" pitchFamily="34" charset="0"/>
              </a:rPr>
              <a:t>Overview of Visualization</a:t>
            </a:r>
          </a:p>
          <a:p>
            <a:r>
              <a:rPr lang="en-US" b="0" dirty="0">
                <a:latin typeface="Arial" panose="020B0604020202020204" pitchFamily="34" charset="0"/>
              </a:rPr>
              <a:t>Exploration in Visualization</a:t>
            </a:r>
          </a:p>
          <a:p>
            <a:r>
              <a:rPr lang="en-US" b="0" dirty="0">
                <a:latin typeface="Arial" panose="020B0604020202020204" pitchFamily="34" charset="0"/>
              </a:rPr>
              <a:t>Practice of </a:t>
            </a:r>
            <a:r>
              <a:rPr lang="en-US" b="0" dirty="0" err="1">
                <a:latin typeface="Arial" panose="020B0604020202020204" pitchFamily="34" charset="0"/>
              </a:rPr>
              <a:t>MindSpore</a:t>
            </a:r>
            <a:r>
              <a:rPr lang="en-US" b="0" dirty="0">
                <a:latin typeface="Arial" panose="020B0604020202020204" pitchFamily="34" charset="0"/>
              </a:rPr>
              <a:t> and </a:t>
            </a:r>
            <a:r>
              <a:rPr lang="en-US" b="0" dirty="0" err="1">
                <a:latin typeface="Arial" panose="020B0604020202020204" pitchFamily="34" charset="0"/>
              </a:rPr>
              <a:t>MindInsight</a:t>
            </a:r>
            <a:endParaRPr lang="en-US" b="0" dirty="0">
              <a:latin typeface="Arial" panose="020B0604020202020204" pitchFamily="34" charset="0"/>
            </a:endParaRPr>
          </a:p>
        </p:txBody>
      </p:sp>
    </p:spTree>
    <p:extLst>
      <p:ext uri="{BB962C8B-B14F-4D97-AF65-F5344CB8AC3E}">
        <p14:creationId xmlns:p14="http://schemas.microsoft.com/office/powerpoint/2010/main" val="412971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en-US" b="1" cap="none">
                <a:latin typeface="Arial" panose="020B0604020202020204" pitchFamily="34" charset="0"/>
              </a:rPr>
              <a:t>1. Overview of Visualization (1)</a:t>
            </a:r>
          </a:p>
        </p:txBody>
      </p:sp>
      <p:sp>
        <p:nvSpPr>
          <p:cNvPr id="7" name="内容占位符 2"/>
          <p:cNvSpPr>
            <a:spLocks noGrp="1"/>
          </p:cNvSpPr>
          <p:nvPr>
            <p:ph idx="1"/>
          </p:nvPr>
        </p:nvSpPr>
        <p:spPr>
          <a:xfrm>
            <a:off x="791356" y="1025256"/>
            <a:ext cx="10217086" cy="5083034"/>
          </a:xfrm>
        </p:spPr>
        <p:txBody>
          <a:bodyPr>
            <a:normAutofit/>
          </a:bodyPr>
          <a:lstStyle/>
          <a:p>
            <a:pPr>
              <a:buFont typeface="Arial" panose="020B0604020202020204" pitchFamily="34" charset="0"/>
              <a:buChar char="•"/>
            </a:pPr>
            <a:r>
              <a:rPr lang="en-US" sz="2400" dirty="0">
                <a:latin typeface="Arial" panose="020B0604020202020204" pitchFamily="34" charset="0"/>
                <a:ea typeface="+mj-ea"/>
              </a:rPr>
              <a:t>Definition</a:t>
            </a:r>
          </a:p>
          <a:p>
            <a:pPr marL="361950" indent="0">
              <a:buNone/>
            </a:pPr>
            <a:r>
              <a:rPr lang="en-US" sz="2000" b="0" dirty="0">
                <a:latin typeface="Arial" panose="020B0604020202020204" pitchFamily="34" charset="0"/>
                <a:ea typeface="+mj-ea"/>
              </a:rPr>
              <a:t>Visualization is a graphical representation of data.</a:t>
            </a:r>
          </a:p>
          <a:p>
            <a:pPr marL="0" indent="0">
              <a:buNone/>
            </a:pPr>
            <a:endParaRPr lang="en-US" altLang="zh-CN" sz="2000" dirty="0">
              <a:latin typeface="Arial" panose="020B0604020202020204" pitchFamily="34" charset="0"/>
              <a:ea typeface="+mj-ea"/>
            </a:endParaRPr>
          </a:p>
          <a:p>
            <a:endParaRPr lang="en-US" altLang="zh-CN" dirty="0">
              <a:latin typeface="Arial" panose="020B0604020202020204" pitchFamily="34" charset="0"/>
              <a:ea typeface="+mj-ea"/>
            </a:endParaRPr>
          </a:p>
          <a:p>
            <a:endParaRPr lang="en-US" altLang="zh-CN" dirty="0">
              <a:latin typeface="Arial" panose="020B0604020202020204" pitchFamily="34" charset="0"/>
              <a:ea typeface="+mj-ea"/>
            </a:endParaRPr>
          </a:p>
          <a:p>
            <a:pPr>
              <a:buFont typeface="Arial" panose="020B0604020202020204" pitchFamily="34" charset="0"/>
              <a:buChar char="•"/>
            </a:pPr>
            <a:endParaRPr lang="en-US" altLang="zh-CN" sz="2400" dirty="0">
              <a:latin typeface="Arial" panose="020B0604020202020204" pitchFamily="34" charset="0"/>
              <a:ea typeface="+mj-ea"/>
            </a:endParaRPr>
          </a:p>
          <a:p>
            <a:pPr>
              <a:buFont typeface="Arial" panose="020B0604020202020204" pitchFamily="34" charset="0"/>
              <a:buChar char="•"/>
            </a:pPr>
            <a:r>
              <a:rPr lang="en-US" sz="2400" dirty="0">
                <a:latin typeface="Arial" panose="020B0604020202020204" pitchFamily="34" charset="0"/>
                <a:ea typeface="+mj-ea"/>
              </a:rPr>
              <a:t>Role in the machine learning process</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392" y="1865591"/>
            <a:ext cx="2637663" cy="1898319"/>
          </a:xfrm>
          <a:prstGeom prst="rect">
            <a:avLst/>
          </a:prstGeom>
        </p:spPr>
      </p:pic>
      <p:sp>
        <p:nvSpPr>
          <p:cNvPr id="9" name="右箭头 8"/>
          <p:cNvSpPr/>
          <p:nvPr/>
        </p:nvSpPr>
        <p:spPr>
          <a:xfrm>
            <a:off x="5152947" y="2756350"/>
            <a:ext cx="1371600" cy="371475"/>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mj-ea"/>
            </a:endParaRPr>
          </a:p>
        </p:txBody>
      </p:sp>
      <p:sp>
        <p:nvSpPr>
          <p:cNvPr id="10" name="文本框 9"/>
          <p:cNvSpPr txBox="1"/>
          <p:nvPr/>
        </p:nvSpPr>
        <p:spPr>
          <a:xfrm>
            <a:off x="5119626" y="2310770"/>
            <a:ext cx="1317722" cy="528350"/>
          </a:xfrm>
          <a:prstGeom prst="rect">
            <a:avLst/>
          </a:prstGeom>
          <a:noFill/>
        </p:spPr>
        <p:txBody>
          <a:bodyPr wrap="square" rtlCol="0">
            <a:spAutoFit/>
          </a:bodyPr>
          <a:lstStyle/>
          <a:p>
            <a:pPr>
              <a:lnSpc>
                <a:spcPts val="3440"/>
              </a:lnSpc>
            </a:pPr>
            <a:r>
              <a:rPr lang="en-US" dirty="0">
                <a:solidFill>
                  <a:srgbClr val="1D1D1A"/>
                </a:solidFill>
                <a:latin typeface="Arial" panose="020B0604020202020204" pitchFamily="34" charset="0"/>
                <a:ea typeface="+mj-ea"/>
              </a:rPr>
              <a:t>Mapped to</a:t>
            </a:r>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9793" t="15643" r="7536" b="12941"/>
          <a:stretch/>
        </p:blipFill>
        <p:spPr>
          <a:xfrm>
            <a:off x="6861066" y="1865591"/>
            <a:ext cx="2409825" cy="2081786"/>
          </a:xfrm>
          <a:prstGeom prst="rect">
            <a:avLst/>
          </a:prstGeom>
        </p:spPr>
      </p:pic>
      <p:sp>
        <p:nvSpPr>
          <p:cNvPr id="24" name="矩形 23"/>
          <p:cNvSpPr/>
          <p:nvPr/>
        </p:nvSpPr>
        <p:spPr>
          <a:xfrm>
            <a:off x="34355" y="6371870"/>
            <a:ext cx="12094350" cy="461665"/>
          </a:xfrm>
          <a:prstGeom prst="rect">
            <a:avLst/>
          </a:prstGeom>
          <a:solidFill>
            <a:srgbClr val="A7E8FF"/>
          </a:solidFill>
        </p:spPr>
        <p:txBody>
          <a:bodyPr wrap="square">
            <a:spAutoFit/>
          </a:bodyPr>
          <a:lstStyle/>
          <a:p>
            <a:r>
              <a:rPr lang="en-US" sz="1200">
                <a:solidFill>
                  <a:srgbClr val="1D1D1A"/>
                </a:solidFill>
                <a:latin typeface="Arial" panose="020B0604020202020204" pitchFamily="34" charset="0"/>
                <a:ea typeface="+mj-ea"/>
                <a:hlinkClick r:id="rId5"/>
              </a:rPr>
              <a:t>https://doc.arcgis.com/zh-cn/insights/create/box-plot.htm</a:t>
            </a:r>
          </a:p>
          <a:p>
            <a:r>
              <a:rPr lang="en-US" sz="1200">
                <a:solidFill>
                  <a:srgbClr val="1D1D1A"/>
                </a:solidFill>
                <a:latin typeface="Arial" panose="020B0604020202020204" pitchFamily="34" charset="0"/>
                <a:ea typeface="+mj-ea"/>
                <a:hlinkClick r:id="rId6"/>
              </a:rPr>
              <a:t>https://www.myonlinetraininghub.com/excel-tabular-data-format</a:t>
            </a:r>
          </a:p>
        </p:txBody>
      </p:sp>
      <p:sp>
        <p:nvSpPr>
          <p:cNvPr id="3" name="文本框 2"/>
          <p:cNvSpPr txBox="1"/>
          <p:nvPr/>
        </p:nvSpPr>
        <p:spPr>
          <a:xfrm>
            <a:off x="4820004" y="3531179"/>
            <a:ext cx="432027" cy="307777"/>
          </a:xfrm>
          <a:prstGeom prst="rect">
            <a:avLst/>
          </a:prstGeom>
          <a:noFill/>
        </p:spPr>
        <p:txBody>
          <a:bodyPr wrap="square" rtlCol="0">
            <a:spAutoFit/>
          </a:bodyPr>
          <a:lstStyle/>
          <a:p>
            <a:r>
              <a:rPr lang="en-US" sz="1400">
                <a:latin typeface="Arial" panose="020B0604020202020204" pitchFamily="34" charset="0"/>
              </a:rPr>
              <a:t>[1]</a:t>
            </a:r>
          </a:p>
        </p:txBody>
      </p:sp>
      <p:sp>
        <p:nvSpPr>
          <p:cNvPr id="25" name="文本框 24"/>
          <p:cNvSpPr txBox="1"/>
          <p:nvPr/>
        </p:nvSpPr>
        <p:spPr>
          <a:xfrm>
            <a:off x="9304213" y="3531179"/>
            <a:ext cx="432027" cy="307777"/>
          </a:xfrm>
          <a:prstGeom prst="rect">
            <a:avLst/>
          </a:prstGeom>
          <a:noFill/>
        </p:spPr>
        <p:txBody>
          <a:bodyPr wrap="square" rtlCol="0">
            <a:spAutoFit/>
          </a:bodyPr>
          <a:lstStyle/>
          <a:p>
            <a:r>
              <a:rPr lang="en-US" sz="1400">
                <a:latin typeface="Arial" panose="020B0604020202020204" pitchFamily="34" charset="0"/>
              </a:rPr>
              <a:t>[2]</a:t>
            </a:r>
          </a:p>
        </p:txBody>
      </p:sp>
      <p:grpSp>
        <p:nvGrpSpPr>
          <p:cNvPr id="5" name="组合 4"/>
          <p:cNvGrpSpPr/>
          <p:nvPr/>
        </p:nvGrpSpPr>
        <p:grpSpPr>
          <a:xfrm>
            <a:off x="2608054" y="4124634"/>
            <a:ext cx="7315200" cy="2112668"/>
            <a:chOff x="2583180" y="4124634"/>
            <a:chExt cx="7315200" cy="2112668"/>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22841" t="45906" r="4432" b="14289"/>
            <a:stretch/>
          </p:blipFill>
          <p:spPr>
            <a:xfrm>
              <a:off x="2583180" y="4124634"/>
              <a:ext cx="7315200" cy="2069979"/>
            </a:xfrm>
            <a:prstGeom prst="rect">
              <a:avLst/>
            </a:prstGeom>
          </p:spPr>
        </p:pic>
        <p:sp>
          <p:nvSpPr>
            <p:cNvPr id="13" name="下箭头 12"/>
            <p:cNvSpPr/>
            <p:nvPr/>
          </p:nvSpPr>
          <p:spPr>
            <a:xfrm>
              <a:off x="4107918" y="5320523"/>
              <a:ext cx="274320" cy="475347"/>
            </a:xfrm>
            <a:prstGeom prst="down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panose="020B0604020202020204" pitchFamily="34" charset="0"/>
                <a:ea typeface="+mj-ea"/>
              </a:endParaRPr>
            </a:p>
          </p:txBody>
        </p:sp>
        <p:sp>
          <p:nvSpPr>
            <p:cNvPr id="23" name="文本框 22"/>
            <p:cNvSpPr txBox="1"/>
            <p:nvPr/>
          </p:nvSpPr>
          <p:spPr>
            <a:xfrm>
              <a:off x="3622432" y="5708952"/>
              <a:ext cx="1530516" cy="528350"/>
            </a:xfrm>
            <a:prstGeom prst="rect">
              <a:avLst/>
            </a:prstGeom>
            <a:noFill/>
          </p:spPr>
          <p:txBody>
            <a:bodyPr wrap="square" rtlCol="0">
              <a:spAutoFit/>
            </a:bodyPr>
            <a:lstStyle/>
            <a:p>
              <a:pPr algn="l">
                <a:lnSpc>
                  <a:spcPts val="3440"/>
                </a:lnSpc>
              </a:pPr>
              <a:r>
                <a:rPr lang="en-US" sz="1600" dirty="0">
                  <a:latin typeface="Arial" panose="020B0604020202020204" pitchFamily="34" charset="0"/>
                  <a:ea typeface="+mj-ea"/>
                </a:rPr>
                <a:t>Visualization</a:t>
              </a:r>
            </a:p>
          </p:txBody>
        </p:sp>
        <p:pic>
          <p:nvPicPr>
            <p:cNvPr id="2" name="图片 1"/>
            <p:cNvPicPr>
              <a:picLocks noChangeAspect="1"/>
            </p:cNvPicPr>
            <p:nvPr/>
          </p:nvPicPr>
          <p:blipFill>
            <a:blip r:embed="rId8"/>
            <a:stretch>
              <a:fillRect/>
            </a:stretch>
          </p:blipFill>
          <p:spPr>
            <a:xfrm>
              <a:off x="2767012" y="4817037"/>
              <a:ext cx="523875" cy="238125"/>
            </a:xfrm>
            <a:prstGeom prst="rect">
              <a:avLst/>
            </a:prstGeom>
          </p:spPr>
        </p:pic>
        <p:pic>
          <p:nvPicPr>
            <p:cNvPr id="15" name="图片 14"/>
            <p:cNvPicPr>
              <a:picLocks noChangeAspect="1"/>
            </p:cNvPicPr>
            <p:nvPr/>
          </p:nvPicPr>
          <p:blipFill>
            <a:blip r:embed="rId8"/>
            <a:stretch>
              <a:fillRect/>
            </a:stretch>
          </p:blipFill>
          <p:spPr>
            <a:xfrm>
              <a:off x="3622432" y="4831546"/>
              <a:ext cx="523875" cy="238125"/>
            </a:xfrm>
            <a:prstGeom prst="rect">
              <a:avLst/>
            </a:prstGeom>
          </p:spPr>
        </p:pic>
        <p:pic>
          <p:nvPicPr>
            <p:cNvPr id="17" name="图片 16"/>
            <p:cNvPicPr>
              <a:picLocks noChangeAspect="1"/>
            </p:cNvPicPr>
            <p:nvPr/>
          </p:nvPicPr>
          <p:blipFill>
            <a:blip r:embed="rId8"/>
            <a:stretch>
              <a:fillRect/>
            </a:stretch>
          </p:blipFill>
          <p:spPr>
            <a:xfrm>
              <a:off x="4595105" y="4817036"/>
              <a:ext cx="523875" cy="238125"/>
            </a:xfrm>
            <a:prstGeom prst="rect">
              <a:avLst/>
            </a:prstGeom>
          </p:spPr>
        </p:pic>
        <p:pic>
          <p:nvPicPr>
            <p:cNvPr id="18" name="图片 17"/>
            <p:cNvPicPr>
              <a:picLocks noChangeAspect="1"/>
            </p:cNvPicPr>
            <p:nvPr/>
          </p:nvPicPr>
          <p:blipFill>
            <a:blip r:embed="rId8"/>
            <a:stretch>
              <a:fillRect/>
            </a:stretch>
          </p:blipFill>
          <p:spPr>
            <a:xfrm>
              <a:off x="5544955" y="4839869"/>
              <a:ext cx="523875" cy="238125"/>
            </a:xfrm>
            <a:prstGeom prst="rect">
              <a:avLst/>
            </a:prstGeom>
          </p:spPr>
        </p:pic>
        <p:pic>
          <p:nvPicPr>
            <p:cNvPr id="19" name="图片 18"/>
            <p:cNvPicPr>
              <a:picLocks noChangeAspect="1"/>
            </p:cNvPicPr>
            <p:nvPr/>
          </p:nvPicPr>
          <p:blipFill>
            <a:blip r:embed="rId8"/>
            <a:stretch>
              <a:fillRect/>
            </a:stretch>
          </p:blipFill>
          <p:spPr>
            <a:xfrm>
              <a:off x="6423198" y="4817036"/>
              <a:ext cx="523875" cy="238125"/>
            </a:xfrm>
            <a:prstGeom prst="rect">
              <a:avLst/>
            </a:prstGeom>
          </p:spPr>
        </p:pic>
        <p:pic>
          <p:nvPicPr>
            <p:cNvPr id="20" name="图片 19"/>
            <p:cNvPicPr>
              <a:picLocks noChangeAspect="1"/>
            </p:cNvPicPr>
            <p:nvPr/>
          </p:nvPicPr>
          <p:blipFill>
            <a:blip r:embed="rId8"/>
            <a:stretch>
              <a:fillRect/>
            </a:stretch>
          </p:blipFill>
          <p:spPr>
            <a:xfrm>
              <a:off x="7441431" y="4831546"/>
              <a:ext cx="523875" cy="238125"/>
            </a:xfrm>
            <a:prstGeom prst="rect">
              <a:avLst/>
            </a:prstGeom>
          </p:spPr>
        </p:pic>
        <p:pic>
          <p:nvPicPr>
            <p:cNvPr id="21" name="图片 20"/>
            <p:cNvPicPr>
              <a:picLocks noChangeAspect="1"/>
            </p:cNvPicPr>
            <p:nvPr/>
          </p:nvPicPr>
          <p:blipFill>
            <a:blip r:embed="rId8"/>
            <a:stretch>
              <a:fillRect/>
            </a:stretch>
          </p:blipFill>
          <p:spPr>
            <a:xfrm>
              <a:off x="8306974" y="4808910"/>
              <a:ext cx="523875" cy="238125"/>
            </a:xfrm>
            <a:prstGeom prst="rect">
              <a:avLst/>
            </a:prstGeom>
          </p:spPr>
        </p:pic>
        <p:pic>
          <p:nvPicPr>
            <p:cNvPr id="22" name="图片 21"/>
            <p:cNvPicPr>
              <a:picLocks noChangeAspect="1"/>
            </p:cNvPicPr>
            <p:nvPr/>
          </p:nvPicPr>
          <p:blipFill>
            <a:blip r:embed="rId8"/>
            <a:stretch>
              <a:fillRect/>
            </a:stretch>
          </p:blipFill>
          <p:spPr>
            <a:xfrm>
              <a:off x="9212365" y="4817036"/>
              <a:ext cx="523875" cy="238125"/>
            </a:xfrm>
            <a:prstGeom prst="rect">
              <a:avLst/>
            </a:prstGeom>
          </p:spPr>
        </p:pic>
        <p:pic>
          <p:nvPicPr>
            <p:cNvPr id="26" name="图片 25"/>
            <p:cNvPicPr>
              <a:picLocks noChangeAspect="1"/>
            </p:cNvPicPr>
            <p:nvPr/>
          </p:nvPicPr>
          <p:blipFill>
            <a:blip r:embed="rId8"/>
            <a:stretch>
              <a:fillRect/>
            </a:stretch>
          </p:blipFill>
          <p:spPr>
            <a:xfrm>
              <a:off x="8412265" y="5354177"/>
              <a:ext cx="523875" cy="238125"/>
            </a:xfrm>
            <a:prstGeom prst="rect">
              <a:avLst/>
            </a:prstGeom>
          </p:spPr>
        </p:pic>
        <p:pic>
          <p:nvPicPr>
            <p:cNvPr id="27" name="图片 26"/>
            <p:cNvPicPr>
              <a:picLocks noChangeAspect="1"/>
            </p:cNvPicPr>
            <p:nvPr/>
          </p:nvPicPr>
          <p:blipFill>
            <a:blip r:embed="rId8"/>
            <a:stretch>
              <a:fillRect/>
            </a:stretch>
          </p:blipFill>
          <p:spPr>
            <a:xfrm>
              <a:off x="5627548" y="5354177"/>
              <a:ext cx="523875" cy="238125"/>
            </a:xfrm>
            <a:prstGeom prst="rect">
              <a:avLst/>
            </a:prstGeom>
          </p:spPr>
        </p:pic>
        <p:sp>
          <p:nvSpPr>
            <p:cNvPr id="4" name="文本框 3"/>
            <p:cNvSpPr txBox="1"/>
            <p:nvPr/>
          </p:nvSpPr>
          <p:spPr>
            <a:xfrm>
              <a:off x="2616470" y="4751434"/>
              <a:ext cx="76486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Define a problem</a:t>
              </a:r>
              <a:endParaRPr lang="zh-CN" altLang="en-US" sz="900" dirty="0">
                <a:latin typeface="Arial" panose="020B0604020202020204" pitchFamily="34" charset="0"/>
                <a:cs typeface="Arial" panose="020B0604020202020204" pitchFamily="34" charset="0"/>
              </a:endParaRPr>
            </a:p>
          </p:txBody>
        </p:sp>
        <p:sp>
          <p:nvSpPr>
            <p:cNvPr id="28" name="文本框 27"/>
            <p:cNvSpPr txBox="1"/>
            <p:nvPr/>
          </p:nvSpPr>
          <p:spPr>
            <a:xfrm>
              <a:off x="3501744" y="4751434"/>
              <a:ext cx="76486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Collect data</a:t>
              </a:r>
              <a:endParaRPr lang="zh-CN" altLang="en-US" sz="900" dirty="0">
                <a:latin typeface="Arial" panose="020B0604020202020204" pitchFamily="34" charset="0"/>
                <a:cs typeface="Arial" panose="020B0604020202020204" pitchFamily="34" charset="0"/>
              </a:endParaRPr>
            </a:p>
          </p:txBody>
        </p:sp>
        <p:sp>
          <p:nvSpPr>
            <p:cNvPr id="29" name="文本框 28"/>
            <p:cNvSpPr txBox="1"/>
            <p:nvPr/>
          </p:nvSpPr>
          <p:spPr>
            <a:xfrm>
              <a:off x="4434893" y="4751434"/>
              <a:ext cx="76486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Analyze data</a:t>
              </a:r>
              <a:endParaRPr lang="zh-CN" altLang="en-US" sz="900" dirty="0">
                <a:latin typeface="Arial" panose="020B0604020202020204" pitchFamily="34" charset="0"/>
                <a:cs typeface="Arial" panose="020B0604020202020204" pitchFamily="34" charset="0"/>
              </a:endParaRPr>
            </a:p>
          </p:txBody>
        </p:sp>
        <p:sp>
          <p:nvSpPr>
            <p:cNvPr id="30" name="文本框 29"/>
            <p:cNvSpPr txBox="1"/>
            <p:nvPr/>
          </p:nvSpPr>
          <p:spPr>
            <a:xfrm>
              <a:off x="5396054" y="4751945"/>
              <a:ext cx="76486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Process data</a:t>
              </a:r>
              <a:endParaRPr lang="zh-CN" altLang="en-US" sz="900" dirty="0">
                <a:latin typeface="Arial" panose="020B0604020202020204" pitchFamily="34" charset="0"/>
                <a:cs typeface="Arial" panose="020B0604020202020204" pitchFamily="34" charset="0"/>
              </a:endParaRPr>
            </a:p>
          </p:txBody>
        </p:sp>
        <p:sp>
          <p:nvSpPr>
            <p:cNvPr id="31" name="文本框 30"/>
            <p:cNvSpPr txBox="1"/>
            <p:nvPr/>
          </p:nvSpPr>
          <p:spPr>
            <a:xfrm>
              <a:off x="6357215" y="4751434"/>
              <a:ext cx="76486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Build a model</a:t>
              </a:r>
              <a:endParaRPr lang="zh-CN" altLang="en-US" sz="900" dirty="0">
                <a:latin typeface="Arial" panose="020B0604020202020204" pitchFamily="34" charset="0"/>
                <a:cs typeface="Arial" panose="020B0604020202020204" pitchFamily="34" charset="0"/>
              </a:endParaRPr>
            </a:p>
          </p:txBody>
        </p:sp>
        <p:sp>
          <p:nvSpPr>
            <p:cNvPr id="32" name="文本框 31"/>
            <p:cNvSpPr txBox="1"/>
            <p:nvPr/>
          </p:nvSpPr>
          <p:spPr>
            <a:xfrm>
              <a:off x="7270755" y="4808910"/>
              <a:ext cx="764866" cy="2308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Train</a:t>
              </a:r>
              <a:endParaRPr lang="zh-CN" altLang="en-US" sz="900" dirty="0">
                <a:latin typeface="Arial" panose="020B0604020202020204" pitchFamily="34" charset="0"/>
                <a:cs typeface="Arial" panose="020B0604020202020204" pitchFamily="34" charset="0"/>
              </a:endParaRPr>
            </a:p>
          </p:txBody>
        </p:sp>
        <p:sp>
          <p:nvSpPr>
            <p:cNvPr id="33" name="文本框 32"/>
            <p:cNvSpPr txBox="1"/>
            <p:nvPr/>
          </p:nvSpPr>
          <p:spPr>
            <a:xfrm>
              <a:off x="8197761" y="4817036"/>
              <a:ext cx="764866" cy="2308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Evaluate</a:t>
              </a:r>
              <a:endParaRPr lang="zh-CN" altLang="en-US" sz="900" dirty="0">
                <a:latin typeface="Arial" panose="020B0604020202020204" pitchFamily="34" charset="0"/>
                <a:cs typeface="Arial" panose="020B0604020202020204" pitchFamily="34" charset="0"/>
              </a:endParaRPr>
            </a:p>
          </p:txBody>
        </p:sp>
        <p:sp>
          <p:nvSpPr>
            <p:cNvPr id="34" name="文本框 33"/>
            <p:cNvSpPr txBox="1"/>
            <p:nvPr/>
          </p:nvSpPr>
          <p:spPr>
            <a:xfrm>
              <a:off x="9133514" y="4808910"/>
              <a:ext cx="764866" cy="2308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Deploy</a:t>
              </a:r>
              <a:endParaRPr lang="zh-CN" altLang="en-US" sz="900" dirty="0">
                <a:latin typeface="Arial" panose="020B0604020202020204" pitchFamily="34" charset="0"/>
                <a:cs typeface="Arial" panose="020B0604020202020204" pitchFamily="34" charset="0"/>
              </a:endParaRPr>
            </a:p>
          </p:txBody>
        </p:sp>
        <p:sp>
          <p:nvSpPr>
            <p:cNvPr id="35" name="文本框 34"/>
            <p:cNvSpPr txBox="1"/>
            <p:nvPr/>
          </p:nvSpPr>
          <p:spPr>
            <a:xfrm>
              <a:off x="5252031" y="5272760"/>
              <a:ext cx="888112"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Data engineering</a:t>
              </a:r>
              <a:endParaRPr lang="zh-CN" altLang="en-US" sz="900" dirty="0">
                <a:latin typeface="Arial" panose="020B0604020202020204" pitchFamily="34" charset="0"/>
                <a:cs typeface="Arial" panose="020B0604020202020204" pitchFamily="34" charset="0"/>
              </a:endParaRPr>
            </a:p>
          </p:txBody>
        </p:sp>
        <p:sp>
          <p:nvSpPr>
            <p:cNvPr id="36" name="文本框 35"/>
            <p:cNvSpPr txBox="1"/>
            <p:nvPr/>
          </p:nvSpPr>
          <p:spPr>
            <a:xfrm>
              <a:off x="8035621" y="5268670"/>
              <a:ext cx="927006" cy="369332"/>
            </a:xfrm>
            <a:prstGeom prst="rect">
              <a:avLst/>
            </a:prstGeom>
            <a:noFill/>
          </p:spPr>
          <p:txBody>
            <a:bodyPr wrap="square" rtlCol="0">
              <a:spAutoFit/>
            </a:bodyPr>
            <a:lstStyle/>
            <a:p>
              <a:pPr algn="ctr"/>
              <a:r>
                <a:rPr lang="en-US" altLang="zh-CN" sz="900" dirty="0">
                  <a:latin typeface="Arial" panose="020B0604020202020204" pitchFamily="34" charset="0"/>
                  <a:cs typeface="Arial" panose="020B0604020202020204" pitchFamily="34" charset="0"/>
                </a:rPr>
                <a:t>Model development</a:t>
              </a:r>
              <a:endParaRPr lang="zh-CN" altLang="en-US" sz="900" dirty="0">
                <a:latin typeface="Arial" panose="020B0604020202020204" pitchFamily="34" charset="0"/>
                <a:cs typeface="Arial" panose="020B0604020202020204" pitchFamily="34" charset="0"/>
              </a:endParaRPr>
            </a:p>
          </p:txBody>
        </p:sp>
      </p:grpSp>
      <p:sp>
        <p:nvSpPr>
          <p:cNvPr id="6" name="矩形 5"/>
          <p:cNvSpPr/>
          <p:nvPr/>
        </p:nvSpPr>
        <p:spPr>
          <a:xfrm>
            <a:off x="6357215" y="4649001"/>
            <a:ext cx="2620676" cy="65947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149845" y="5815835"/>
            <a:ext cx="729197" cy="372567"/>
          </a:xfrm>
          <a:prstGeom prst="rect">
            <a:avLst/>
          </a:prstGeom>
          <a:noFill/>
        </p:spPr>
        <p:txBody>
          <a:bodyPr wrap="square" rtlCol="0">
            <a:spAutoFit/>
          </a:bodyPr>
          <a:lstStyle/>
          <a:p>
            <a:r>
              <a:rPr lang="en-US" altLang="zh-CN" dirty="0"/>
              <a:t>Data</a:t>
            </a:r>
            <a:endParaRPr lang="zh-CN" altLang="en-US" dirty="0"/>
          </a:p>
        </p:txBody>
      </p:sp>
      <p:sp>
        <p:nvSpPr>
          <p:cNvPr id="37" name="下箭头 36"/>
          <p:cNvSpPr/>
          <p:nvPr/>
        </p:nvSpPr>
        <p:spPr>
          <a:xfrm>
            <a:off x="7873465" y="5406444"/>
            <a:ext cx="269508" cy="389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7339804" y="5875759"/>
            <a:ext cx="2216851" cy="369332"/>
          </a:xfrm>
          <a:prstGeom prst="rect">
            <a:avLst/>
          </a:prstGeom>
          <a:noFill/>
        </p:spPr>
        <p:txBody>
          <a:bodyPr wrap="square" rtlCol="0">
            <a:spAutoFit/>
          </a:bodyPr>
          <a:lstStyle/>
          <a:p>
            <a:r>
              <a:rPr lang="en-US" altLang="zh-CN" dirty="0"/>
              <a:t>Training Visualization</a:t>
            </a:r>
            <a:endParaRPr lang="zh-CN" altLang="en-US" dirty="0"/>
          </a:p>
        </p:txBody>
      </p:sp>
    </p:spTree>
    <p:extLst>
      <p:ext uri="{BB962C8B-B14F-4D97-AF65-F5344CB8AC3E}">
        <p14:creationId xmlns:p14="http://schemas.microsoft.com/office/powerpoint/2010/main" val="280407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1. Overview of Visualization (2)</a:t>
            </a:r>
          </a:p>
        </p:txBody>
      </p:sp>
      <p:sp>
        <p:nvSpPr>
          <p:cNvPr id="9" name="内容占位符 2"/>
          <p:cNvSpPr>
            <a:spLocks noGrp="1"/>
          </p:cNvSpPr>
          <p:nvPr>
            <p:ph idx="1"/>
          </p:nvPr>
        </p:nvSpPr>
        <p:spPr>
          <a:xfrm>
            <a:off x="535300" y="793891"/>
            <a:ext cx="9787902" cy="4665345"/>
          </a:xfrm>
        </p:spPr>
        <p:txBody>
          <a:bodyPr>
            <a:normAutofit/>
          </a:bodyPr>
          <a:lstStyle/>
          <a:p>
            <a:pPr>
              <a:buFont typeface="Arial" panose="020B0604020202020204" pitchFamily="34" charset="0"/>
              <a:buChar char="•"/>
            </a:pPr>
            <a:r>
              <a:rPr lang="en-US" sz="2400" dirty="0">
                <a:latin typeface="Arial" panose="020B0604020202020204" pitchFamily="34" charset="0"/>
                <a:ea typeface="+mj-ea"/>
              </a:rPr>
              <a:t>MNIST handwritten digit recognition</a:t>
            </a:r>
          </a:p>
          <a:p>
            <a:endParaRPr lang="en-US" altLang="zh-CN" dirty="0">
              <a:latin typeface="Arial" panose="020B0604020202020204" pitchFamily="34" charset="0"/>
              <a:ea typeface="+mj-ea"/>
            </a:endParaRPr>
          </a:p>
          <a:p>
            <a:endParaRPr lang="en-US" altLang="zh-CN" dirty="0">
              <a:latin typeface="Arial" panose="020B0604020202020204" pitchFamily="34" charset="0"/>
              <a:ea typeface="+mj-ea"/>
            </a:endParaRPr>
          </a:p>
          <a:p>
            <a:endParaRPr lang="en-US" altLang="zh-CN" sz="2400" dirty="0">
              <a:latin typeface="Arial" panose="020B0604020202020204" pitchFamily="34" charset="0"/>
              <a:ea typeface="+mj-ea"/>
            </a:endParaRPr>
          </a:p>
          <a:p>
            <a:pPr>
              <a:buFont typeface="Arial" panose="020B0604020202020204" pitchFamily="34" charset="0"/>
              <a:buChar char="•"/>
            </a:pPr>
            <a:endParaRPr lang="en-US" altLang="zh-CN" sz="2400" dirty="0">
              <a:latin typeface="Arial" panose="020B0604020202020204" pitchFamily="34" charset="0"/>
              <a:ea typeface="+mj-ea"/>
            </a:endParaRPr>
          </a:p>
          <a:p>
            <a:pPr>
              <a:buFont typeface="Arial" panose="020B0604020202020204" pitchFamily="34" charset="0"/>
              <a:buChar char="•"/>
            </a:pPr>
            <a:r>
              <a:rPr lang="en-US" sz="2400" dirty="0">
                <a:latin typeface="Arial" panose="020B0604020202020204" pitchFamily="34" charset="0"/>
                <a:ea typeface="+mj-ea"/>
              </a:rPr>
              <a:t>Global temperature change</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59" y="1104912"/>
            <a:ext cx="3133726" cy="2021651"/>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260" y="793891"/>
            <a:ext cx="3345864" cy="3354981"/>
          </a:xfrm>
          <a:prstGeom prst="rect">
            <a:avLst/>
          </a:prstGeom>
        </p:spPr>
      </p:pic>
      <p:sp>
        <p:nvSpPr>
          <p:cNvPr id="12" name="右箭头 11"/>
          <p:cNvSpPr/>
          <p:nvPr/>
        </p:nvSpPr>
        <p:spPr>
          <a:xfrm>
            <a:off x="5020198" y="2071471"/>
            <a:ext cx="1428750" cy="310922"/>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mj-ea"/>
            </a:endParaRPr>
          </a:p>
        </p:txBody>
      </p:sp>
      <p:sp>
        <p:nvSpPr>
          <p:cNvPr id="13" name="文本框 12"/>
          <p:cNvSpPr txBox="1"/>
          <p:nvPr/>
        </p:nvSpPr>
        <p:spPr>
          <a:xfrm>
            <a:off x="4564008" y="1789928"/>
            <a:ext cx="2416907" cy="276999"/>
          </a:xfrm>
          <a:prstGeom prst="rect">
            <a:avLst/>
          </a:prstGeom>
          <a:noFill/>
        </p:spPr>
        <p:txBody>
          <a:bodyPr wrap="square" rtlCol="0">
            <a:spAutoFit/>
          </a:bodyPr>
          <a:lstStyle/>
          <a:p>
            <a:pPr algn="ctr"/>
            <a:r>
              <a:rPr lang="en-US" sz="1200" dirty="0">
                <a:solidFill>
                  <a:srgbClr val="1D1D1A"/>
                </a:solidFill>
                <a:latin typeface="Arial" panose="020B0604020202020204" pitchFamily="34" charset="0"/>
                <a:ea typeface="+mj-ea"/>
              </a:rPr>
              <a:t>Dimensionality reduction</a:t>
            </a:r>
          </a:p>
        </p:txBody>
      </p:sp>
      <p:sp>
        <p:nvSpPr>
          <p:cNvPr id="14" name="文本框 13"/>
          <p:cNvSpPr txBox="1"/>
          <p:nvPr/>
        </p:nvSpPr>
        <p:spPr>
          <a:xfrm>
            <a:off x="5323761" y="2183493"/>
            <a:ext cx="736603" cy="528350"/>
          </a:xfrm>
          <a:prstGeom prst="rect">
            <a:avLst/>
          </a:prstGeom>
          <a:noFill/>
        </p:spPr>
        <p:txBody>
          <a:bodyPr wrap="square" rtlCol="0">
            <a:spAutoFit/>
          </a:bodyPr>
          <a:lstStyle/>
          <a:p>
            <a:pPr>
              <a:lnSpc>
                <a:spcPts val="3440"/>
              </a:lnSpc>
            </a:pPr>
            <a:r>
              <a:rPr lang="en-US" sz="1200" dirty="0">
                <a:solidFill>
                  <a:srgbClr val="1D1D1A"/>
                </a:solidFill>
                <a:latin typeface="Arial" panose="020B0604020202020204" pitchFamily="34" charset="0"/>
                <a:ea typeface="+mj-ea"/>
              </a:rPr>
              <a:t>t-SNE</a:t>
            </a: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4065" y="3609901"/>
            <a:ext cx="2538429" cy="2732337"/>
          </a:xfrm>
          <a:prstGeom prst="rect">
            <a:avLst/>
          </a:prstGeom>
        </p:spPr>
      </p:pic>
      <p:sp>
        <p:nvSpPr>
          <p:cNvPr id="16" name="文本框 15"/>
          <p:cNvSpPr txBox="1"/>
          <p:nvPr/>
        </p:nvSpPr>
        <p:spPr>
          <a:xfrm>
            <a:off x="6518916" y="4516746"/>
            <a:ext cx="3797391" cy="1836400"/>
          </a:xfrm>
          <a:prstGeom prst="rect">
            <a:avLst/>
          </a:prstGeom>
          <a:noFill/>
        </p:spPr>
        <p:txBody>
          <a:bodyPr wrap="square" rtlCol="0">
            <a:spAutoFit/>
          </a:bodyPr>
          <a:lstStyle/>
          <a:p>
            <a:pPr>
              <a:lnSpc>
                <a:spcPts val="3440"/>
              </a:lnSpc>
            </a:pPr>
            <a:r>
              <a:rPr lang="en-US" sz="1600" dirty="0">
                <a:solidFill>
                  <a:srgbClr val="1D1D1A"/>
                </a:solidFill>
                <a:latin typeface="Arial" panose="020B0604020202020204" pitchFamily="34" charset="0"/>
                <a:ea typeface="+mj-ea"/>
              </a:rPr>
              <a:t>Data dimensions include monthly temperature, month, and year</a:t>
            </a:r>
            <a:r>
              <a:rPr lang="en-US" sz="1600" dirty="0">
                <a:latin typeface="Arial" panose="020B0604020202020204" pitchFamily="34" charset="0"/>
                <a:ea typeface="+mj-ea"/>
              </a:rPr>
              <a:t>, which can be </a:t>
            </a:r>
            <a:r>
              <a:rPr lang="en-US" sz="1600" dirty="0">
                <a:solidFill>
                  <a:srgbClr val="1D1D1A"/>
                </a:solidFill>
                <a:latin typeface="Arial" panose="020B0604020202020204" pitchFamily="34" charset="0"/>
                <a:ea typeface="+mj-ea"/>
              </a:rPr>
              <a:t>visually displayed in a two-dimensional spiral graph.</a:t>
            </a:r>
          </a:p>
        </p:txBody>
      </p:sp>
      <p:sp>
        <p:nvSpPr>
          <p:cNvPr id="17" name="矩形 16"/>
          <p:cNvSpPr/>
          <p:nvPr/>
        </p:nvSpPr>
        <p:spPr>
          <a:xfrm>
            <a:off x="0" y="6351326"/>
            <a:ext cx="12094350" cy="646331"/>
          </a:xfrm>
          <a:prstGeom prst="rect">
            <a:avLst/>
          </a:prstGeom>
          <a:solidFill>
            <a:srgbClr val="A7E8FF"/>
          </a:solidFill>
        </p:spPr>
        <p:txBody>
          <a:bodyPr wrap="square">
            <a:spAutoFit/>
          </a:bodyPr>
          <a:lstStyle/>
          <a:p>
            <a:r>
              <a:rPr lang="en-US" sz="1200" dirty="0">
                <a:solidFill>
                  <a:srgbClr val="1D1D1A"/>
                </a:solidFill>
                <a:latin typeface="Arial" panose="020B0604020202020204" pitchFamily="34" charset="0"/>
                <a:ea typeface="+mj-ea"/>
                <a:hlinkClick r:id="rId6"/>
              </a:rPr>
              <a:t>https://en.wikipedia.org/wiki/MNIST_database</a:t>
            </a:r>
          </a:p>
          <a:p>
            <a:r>
              <a:rPr lang="en-US" sz="1200" dirty="0">
                <a:solidFill>
                  <a:srgbClr val="1D1D1A"/>
                </a:solidFill>
                <a:latin typeface="Arial" panose="020B0604020202020204" pitchFamily="34" charset="0"/>
                <a:ea typeface="+mj-ea"/>
              </a:rPr>
              <a:t>MING YAO. A </a:t>
            </a:r>
            <a:r>
              <a:rPr lang="en-US" sz="1200" i="1" dirty="0">
                <a:solidFill>
                  <a:srgbClr val="1D1D1A"/>
                </a:solidFill>
                <a:latin typeface="Arial" panose="020B0604020202020204" pitchFamily="34" charset="0"/>
                <a:ea typeface="+mj-ea"/>
              </a:rPr>
              <a:t>SURVEY ON VISUALIZATION FOR EXPLAINABLE CLASSIFIERS</a:t>
            </a:r>
            <a:r>
              <a:rPr lang="en-US" sz="1200" dirty="0">
                <a:solidFill>
                  <a:srgbClr val="1D1D1A"/>
                </a:solidFill>
                <a:latin typeface="Arial" panose="020B0604020202020204" pitchFamily="34" charset="0"/>
                <a:ea typeface="+mj-ea"/>
              </a:rPr>
              <a:t>[J]. 2017.</a:t>
            </a:r>
          </a:p>
          <a:p>
            <a:r>
              <a:rPr lang="en-US" sz="1200" dirty="0">
                <a:solidFill>
                  <a:srgbClr val="1D1D1A"/>
                </a:solidFill>
                <a:latin typeface="Arial" panose="020B0604020202020204" pitchFamily="34" charset="0"/>
                <a:ea typeface="+mj-ea"/>
              </a:rPr>
              <a:t>Mooney, Chris (11 May 2016). "This scientist just changed how we think about climate change with one GIF"</a:t>
            </a:r>
          </a:p>
        </p:txBody>
      </p:sp>
      <p:sp>
        <p:nvSpPr>
          <p:cNvPr id="18" name="文本框 17"/>
          <p:cNvSpPr txBox="1"/>
          <p:nvPr/>
        </p:nvSpPr>
        <p:spPr>
          <a:xfrm>
            <a:off x="4243527" y="2972674"/>
            <a:ext cx="432027" cy="307777"/>
          </a:xfrm>
          <a:prstGeom prst="rect">
            <a:avLst/>
          </a:prstGeom>
          <a:noFill/>
        </p:spPr>
        <p:txBody>
          <a:bodyPr wrap="square" rtlCol="0">
            <a:spAutoFit/>
          </a:bodyPr>
          <a:lstStyle/>
          <a:p>
            <a:r>
              <a:rPr lang="en-US" sz="1400">
                <a:latin typeface="Arial" panose="020B0604020202020204" pitchFamily="34" charset="0"/>
              </a:rPr>
              <a:t>[3]</a:t>
            </a:r>
          </a:p>
        </p:txBody>
      </p:sp>
      <p:sp>
        <p:nvSpPr>
          <p:cNvPr id="19" name="文本框 18"/>
          <p:cNvSpPr txBox="1"/>
          <p:nvPr/>
        </p:nvSpPr>
        <p:spPr>
          <a:xfrm>
            <a:off x="9961650" y="2972674"/>
            <a:ext cx="432027" cy="307777"/>
          </a:xfrm>
          <a:prstGeom prst="rect">
            <a:avLst/>
          </a:prstGeom>
          <a:noFill/>
        </p:spPr>
        <p:txBody>
          <a:bodyPr wrap="square" rtlCol="0">
            <a:spAutoFit/>
          </a:bodyPr>
          <a:lstStyle/>
          <a:p>
            <a:r>
              <a:rPr lang="en-US" sz="1400">
                <a:latin typeface="Arial" panose="020B0604020202020204" pitchFamily="34" charset="0"/>
              </a:rPr>
              <a:t>[4]</a:t>
            </a:r>
          </a:p>
        </p:txBody>
      </p:sp>
      <p:sp>
        <p:nvSpPr>
          <p:cNvPr id="20" name="文本框 19"/>
          <p:cNvSpPr txBox="1"/>
          <p:nvPr/>
        </p:nvSpPr>
        <p:spPr>
          <a:xfrm>
            <a:off x="5463155" y="6073723"/>
            <a:ext cx="432027" cy="307777"/>
          </a:xfrm>
          <a:prstGeom prst="rect">
            <a:avLst/>
          </a:prstGeom>
          <a:noFill/>
        </p:spPr>
        <p:txBody>
          <a:bodyPr wrap="square" rtlCol="0">
            <a:spAutoFit/>
          </a:bodyPr>
          <a:lstStyle/>
          <a:p>
            <a:r>
              <a:rPr lang="en-US" sz="1400">
                <a:latin typeface="Arial" panose="020B0604020202020204" pitchFamily="34" charset="0"/>
              </a:rPr>
              <a:t>[5]</a:t>
            </a:r>
          </a:p>
        </p:txBody>
      </p:sp>
    </p:spTree>
    <p:extLst>
      <p:ext uri="{BB962C8B-B14F-4D97-AF65-F5344CB8AC3E}">
        <p14:creationId xmlns:p14="http://schemas.microsoft.com/office/powerpoint/2010/main" val="200725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a:latin typeface="Arial" panose="020B0604020202020204" pitchFamily="34" charset="0"/>
              </a:rPr>
              <a:t>Contents</a:t>
            </a:r>
          </a:p>
        </p:txBody>
      </p:sp>
      <p:sp>
        <p:nvSpPr>
          <p:cNvPr id="3" name="内容占位符 2"/>
          <p:cNvSpPr>
            <a:spLocks noGrp="1"/>
          </p:cNvSpPr>
          <p:nvPr>
            <p:ph idx="1"/>
          </p:nvPr>
        </p:nvSpPr>
        <p:spPr/>
        <p:txBody>
          <a:bodyPr/>
          <a:lstStyle/>
          <a:p>
            <a:pPr marL="0" indent="0">
              <a:buNone/>
            </a:pPr>
            <a:r>
              <a:rPr lang="en-US" dirty="0">
                <a:latin typeface="Arial" panose="020B0604020202020204" pitchFamily="34" charset="0"/>
              </a:rPr>
              <a:t>2. Exploration in Visualization</a:t>
            </a:r>
          </a:p>
          <a:p>
            <a:pPr lvl="1"/>
            <a:r>
              <a:rPr lang="en-US" dirty="0">
                <a:latin typeface="Arial" panose="020B0604020202020204" pitchFamily="34" charset="0"/>
              </a:rPr>
              <a:t>2.1 Data Statistics and Analysis</a:t>
            </a:r>
          </a:p>
          <a:p>
            <a:pPr lvl="1"/>
            <a:r>
              <a:rPr lang="en-US" dirty="0">
                <a:latin typeface="Arial" panose="020B0604020202020204" pitchFamily="34" charset="0"/>
              </a:rPr>
              <a:t>2.2 Dimensionality Reduction of High-Dimensional Data</a:t>
            </a:r>
          </a:p>
          <a:p>
            <a:pPr lvl="1"/>
            <a:r>
              <a:rPr lang="en-US" dirty="0">
                <a:latin typeface="Arial" panose="020B0604020202020204" pitchFamily="34" charset="0"/>
              </a:rPr>
              <a:t>2.3 Data Diagnosis</a:t>
            </a:r>
          </a:p>
          <a:p>
            <a:pPr lvl="1"/>
            <a:r>
              <a:rPr lang="en-US" dirty="0">
                <a:latin typeface="Arial" panose="020B0604020202020204" pitchFamily="34" charset="0"/>
              </a:rPr>
              <a:t>2.4 Visualization in deep learning(Computational Graph)</a:t>
            </a:r>
          </a:p>
          <a:p>
            <a:pPr lvl="1"/>
            <a:r>
              <a:rPr lang="en-US" dirty="0">
                <a:latin typeface="Arial" panose="020B0604020202020204" pitchFamily="34" charset="0"/>
              </a:rPr>
              <a:t>2.5 Visualization in deep learning(Model Training)</a:t>
            </a:r>
          </a:p>
          <a:p>
            <a:pPr lvl="1"/>
            <a:r>
              <a:rPr lang="en-US" dirty="0">
                <a:latin typeface="Arial" panose="020B0604020202020204" pitchFamily="34" charset="0"/>
              </a:rPr>
              <a:t>2.6 Visualization in deep learning(Model Evaluation)</a:t>
            </a:r>
          </a:p>
          <a:p>
            <a:pPr lvl="1"/>
            <a:r>
              <a:rPr lang="en-US" dirty="0">
                <a:latin typeface="Arial" panose="020B0604020202020204" pitchFamily="34" charset="0"/>
              </a:rPr>
              <a:t>2.7 Visualization in deep learning(Model Explanation)</a:t>
            </a:r>
          </a:p>
        </p:txBody>
      </p:sp>
      <p:grpSp>
        <p:nvGrpSpPr>
          <p:cNvPr id="7" name="组合 6"/>
          <p:cNvGrpSpPr/>
          <p:nvPr/>
        </p:nvGrpSpPr>
        <p:grpSpPr>
          <a:xfrm>
            <a:off x="676276" y="133302"/>
            <a:ext cx="605840" cy="605840"/>
            <a:chOff x="835289" y="554740"/>
            <a:chExt cx="605840" cy="605840"/>
          </a:xfrm>
        </p:grpSpPr>
        <p:sp>
          <p:nvSpPr>
            <p:cNvPr id="13" name="Овал 24">
              <a:extLst>
                <a:ext uri="{FF2B5EF4-FFF2-40B4-BE49-F238E27FC236}">
                  <a16:creationId xmlns:a16="http://schemas.microsoft.com/office/drawing/2014/main" id="{2E5B3197-C44E-44AB-8BBC-69ABAB73453C}"/>
                </a:ext>
              </a:extLst>
            </p:cNvPr>
            <p:cNvSpPr/>
            <p:nvPr/>
          </p:nvSpPr>
          <p:spPr>
            <a:xfrm>
              <a:off x="835289" y="554740"/>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4" name="图形 16" descr="文凭">
              <a:extLst>
                <a:ext uri="{FF2B5EF4-FFF2-40B4-BE49-F238E27FC236}">
                  <a16:creationId xmlns:a16="http://schemas.microsoft.com/office/drawing/2014/main" id="{0F38828D-8D0B-4C89-8FD2-8A3C076B97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4663" y="671643"/>
              <a:ext cx="407091" cy="407091"/>
            </a:xfrm>
            <a:prstGeom prst="rect">
              <a:avLst/>
            </a:prstGeom>
          </p:spPr>
        </p:pic>
      </p:grpSp>
    </p:spTree>
    <p:extLst>
      <p:ext uri="{BB962C8B-B14F-4D97-AF65-F5344CB8AC3E}">
        <p14:creationId xmlns:p14="http://schemas.microsoft.com/office/powerpoint/2010/main" val="41009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2.1 Data Statistics and Analysis (1)</a:t>
            </a:r>
          </a:p>
        </p:txBody>
      </p:sp>
      <p:sp>
        <p:nvSpPr>
          <p:cNvPr id="11" name="内容占位符 2"/>
          <p:cNvSpPr>
            <a:spLocks noGrp="1"/>
          </p:cNvSpPr>
          <p:nvPr>
            <p:ph idx="1"/>
          </p:nvPr>
        </p:nvSpPr>
        <p:spPr>
          <a:xfrm>
            <a:off x="593175" y="866711"/>
            <a:ext cx="9787902" cy="4665345"/>
          </a:xfrm>
        </p:spPr>
        <p:txBody>
          <a:bodyPr>
            <a:normAutofit/>
          </a:bodyPr>
          <a:lstStyle/>
          <a:p>
            <a:pPr>
              <a:buFont typeface="Arial" panose="020B0604020202020204" pitchFamily="34" charset="0"/>
              <a:buChar char="•"/>
            </a:pPr>
            <a:r>
              <a:rPr lang="en-US" sz="2400" dirty="0">
                <a:latin typeface="Arial" panose="020B0604020202020204" pitchFamily="34" charset="0"/>
                <a:ea typeface="+mj-ea"/>
              </a:rPr>
              <a:t>Statistical indicators for tabular data</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744208903"/>
                  </p:ext>
                </p:extLst>
              </p:nvPr>
            </p:nvGraphicFramePr>
            <p:xfrm>
              <a:off x="2032794" y="1333503"/>
              <a:ext cx="8511381" cy="5265076"/>
            </p:xfrm>
            <a:graphic>
              <a:graphicData uri="http://schemas.openxmlformats.org/drawingml/2006/table">
                <a:tbl>
                  <a:tblPr firstRow="1" bandRow="1">
                    <a:tableStyleId>{72833802-FEF1-4C79-8D5D-14CF1EAF98D9}</a:tableStyleId>
                  </a:tblPr>
                  <a:tblGrid>
                    <a:gridCol w="2710392">
                      <a:extLst>
                        <a:ext uri="{9D8B030D-6E8A-4147-A177-3AD203B41FA5}">
                          <a16:colId xmlns:a16="http://schemas.microsoft.com/office/drawing/2014/main" val="20000"/>
                        </a:ext>
                      </a:extLst>
                    </a:gridCol>
                    <a:gridCol w="2710392">
                      <a:extLst>
                        <a:ext uri="{9D8B030D-6E8A-4147-A177-3AD203B41FA5}">
                          <a16:colId xmlns:a16="http://schemas.microsoft.com/office/drawing/2014/main" val="20001"/>
                        </a:ext>
                      </a:extLst>
                    </a:gridCol>
                    <a:gridCol w="3090597">
                      <a:extLst>
                        <a:ext uri="{9D8B030D-6E8A-4147-A177-3AD203B41FA5}">
                          <a16:colId xmlns:a16="http://schemas.microsoft.com/office/drawing/2014/main" val="20002"/>
                        </a:ext>
                      </a:extLst>
                    </a:gridCol>
                  </a:tblGrid>
                  <a:tr h="399558">
                    <a:tc>
                      <a:txBody>
                        <a:bodyPr/>
                        <a:lstStyle/>
                        <a:p>
                          <a:pPr algn="ctr"/>
                          <a:r>
                            <a:rPr lang="en-US" sz="1400" dirty="0">
                              <a:solidFill>
                                <a:srgbClr val="FFFFFF"/>
                              </a:solidFill>
                              <a:latin typeface="Arial" panose="020B0604020202020204" pitchFamily="34" charset="0"/>
                            </a:rPr>
                            <a:t>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rgbClr val="FFFFFF"/>
                              </a:solidFill>
                              <a:latin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rgbClr val="FFFFFF"/>
                              </a:solidFill>
                              <a:latin typeface="Arial" panose="020B0604020202020204" pitchFamily="34" charset="0"/>
                            </a:rPr>
                            <a:t>Expression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9927">
                    <a:tc>
                      <a:txBody>
                        <a:bodyPr/>
                        <a:lstStyle/>
                        <a:p>
                          <a:pPr algn="l"/>
                          <a:r>
                            <a:rPr lang="en-US" sz="1200" dirty="0">
                              <a:latin typeface="Arial" panose="020B0604020202020204" pitchFamily="34" charset="0"/>
                            </a:rPr>
                            <a:t>Average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Average value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14:m>
                            <m:oMathPara xmlns:m="http://schemas.openxmlformats.org/officeDocument/2006/math">
                              <m:oMathParaPr>
                                <m:jc m:val="centerGroup"/>
                              </m:oMathParaPr>
                              <m:oMath xmlns:m="http://schemas.openxmlformats.org/officeDocument/2006/math">
                                <m:bar>
                                  <m:barPr>
                                    <m:pos m:val="top"/>
                                    <m:ctrlPr>
                                      <a:rPr lang="en-US" altLang="zh-CN" sz="1200" i="1" smtClean="0">
                                        <a:latin typeface="Cambria Math" panose="02040503050406030204" pitchFamily="18" charset="0"/>
                                      </a:rPr>
                                    </m:ctrlPr>
                                  </m:barPr>
                                  <m:e>
                                    <m:r>
                                      <a:rPr lang="en-US" altLang="zh-CN" sz="1200" b="0" i="1" smtClean="0">
                                        <a:latin typeface="Cambria Math" panose="02040503050406030204" pitchFamily="18" charset="0"/>
                                      </a:rPr>
                                      <m:t>𝑥</m:t>
                                    </m:r>
                                  </m:e>
                                </m:ba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𝑛</m:t>
                                    </m:r>
                                  </m:den>
                                </m:f>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𝑛</m:t>
                                    </m:r>
                                  </m:sup>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𝑖</m:t>
                                        </m:r>
                                      </m:sub>
                                    </m:sSub>
                                  </m:e>
                                </m:nary>
                              </m:oMath>
                            </m:oMathPara>
                          </a14:m>
                          <a:endParaRPr sz="140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49927">
                    <a:tc>
                      <a:txBody>
                        <a:bodyPr/>
                        <a:lstStyle/>
                        <a:p>
                          <a:pPr algn="l"/>
                          <a:r>
                            <a:rPr lang="en-US" sz="1200" dirty="0">
                              <a:latin typeface="Arial" panose="020B0604020202020204" pitchFamily="34" charset="0"/>
                            </a:rPr>
                            <a:t>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Fluctuation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𝑣𝑎𝑟</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𝑛</m:t>
                                    </m:r>
                                  </m:den>
                                </m:f>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𝑛</m:t>
                                    </m:r>
                                  </m:sup>
                                  <m:e>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bar>
                                          <m:barPr>
                                            <m:pos m:val="top"/>
                                            <m:ctrlPr>
                                              <a:rPr lang="en-US" altLang="zh-CN" sz="1200" b="0" i="1" smtClean="0">
                                                <a:latin typeface="Cambria Math" panose="02040503050406030204" pitchFamily="18" charset="0"/>
                                              </a:rPr>
                                            </m:ctrlPr>
                                          </m:barPr>
                                          <m:e>
                                            <m:r>
                                              <a:rPr lang="en-US" altLang="zh-CN" sz="1200" b="0" i="1" smtClean="0">
                                                <a:latin typeface="Cambria Math" panose="02040503050406030204" pitchFamily="18" charset="0"/>
                                              </a:rPr>
                                              <m:t>𝑥</m:t>
                                            </m:r>
                                          </m:e>
                                        </m:bar>
                                        <m:r>
                                          <a:rPr lang="en-US" altLang="zh-CN" sz="1200" b="0" i="1" smtClean="0">
                                            <a:latin typeface="Cambria Math" panose="02040503050406030204" pitchFamily="18" charset="0"/>
                                          </a:rPr>
                                          <m:t>)</m:t>
                                        </m:r>
                                      </m:e>
                                      <m:sup>
                                        <m:r>
                                          <a:rPr lang="en-US" altLang="zh-CN" sz="1200" b="0" i="1" smtClean="0">
                                            <a:latin typeface="Cambria Math" panose="02040503050406030204" pitchFamily="18" charset="0"/>
                                          </a:rPr>
                                          <m:t>2</m:t>
                                        </m:r>
                                      </m:sup>
                                    </m:sSup>
                                  </m:e>
                                </m:nary>
                              </m:oMath>
                            </m:oMathPara>
                          </a14:m>
                          <a:endParaRPr sz="140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9927">
                    <a:tc>
                      <a:txBody>
                        <a:bodyPr/>
                        <a:lstStyle/>
                        <a:p>
                          <a:pPr algn="l"/>
                          <a:r>
                            <a:rPr lang="en-US" sz="1200" dirty="0">
                              <a:latin typeface="Arial" panose="020B0604020202020204" pitchFamily="34" charset="0"/>
                            </a:rPr>
                            <a:t>Covariance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Correlation between two data columns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𝑐𝑜𝑣</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𝑦</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𝑛</m:t>
                                    </m:r>
                                  </m:den>
                                </m:f>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𝑛</m:t>
                                    </m:r>
                                  </m:sup>
                                  <m:e>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bar>
                                      <m:barPr>
                                        <m:pos m:val="top"/>
                                        <m:ctrlPr>
                                          <a:rPr lang="en-US" altLang="zh-CN" sz="1200" b="0" i="1" smtClean="0">
                                            <a:latin typeface="Cambria Math" panose="02040503050406030204" pitchFamily="18" charset="0"/>
                                          </a:rPr>
                                        </m:ctrlPr>
                                      </m:barPr>
                                      <m:e>
                                        <m:r>
                                          <a:rPr lang="en-US" altLang="zh-CN" sz="1200" b="0" i="1" smtClean="0">
                                            <a:latin typeface="Cambria Math" panose="02040503050406030204" pitchFamily="18" charset="0"/>
                                          </a:rPr>
                                          <m:t>𝑥</m:t>
                                        </m:r>
                                      </m:e>
                                    </m:ba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bar>
                                      <m:barPr>
                                        <m:pos m:val="top"/>
                                        <m:ctrlPr>
                                          <a:rPr lang="en-US" altLang="zh-CN" sz="1200" b="0" i="1" smtClean="0">
                                            <a:latin typeface="Cambria Math" panose="02040503050406030204" pitchFamily="18" charset="0"/>
                                          </a:rPr>
                                        </m:ctrlPr>
                                      </m:barPr>
                                      <m:e>
                                        <m:r>
                                          <a:rPr lang="en-US" altLang="zh-CN" sz="1200" b="0" i="1" smtClean="0">
                                            <a:latin typeface="Cambria Math" panose="02040503050406030204" pitchFamily="18" charset="0"/>
                                          </a:rPr>
                                          <m:t>𝑦</m:t>
                                        </m:r>
                                      </m:e>
                                    </m:bar>
                                    <m:r>
                                      <a:rPr lang="en-US" altLang="zh-CN" sz="1200" b="0" i="1" smtClean="0">
                                        <a:latin typeface="Cambria Math" panose="02040503050406030204" pitchFamily="18" charset="0"/>
                                      </a:rPr>
                                      <m:t>)</m:t>
                                    </m:r>
                                  </m:e>
                                </m:nary>
                              </m:oMath>
                            </m:oMathPara>
                          </a14:m>
                          <a:endParaRPr sz="14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71201">
                    <a:tc>
                      <a:txBody>
                        <a:bodyPr/>
                        <a:lstStyle/>
                        <a:p>
                          <a:pPr algn="l"/>
                          <a:r>
                            <a:rPr lang="en-US" sz="1200" dirty="0">
                              <a:latin typeface="Arial" panose="020B0604020202020204" pitchFamily="34" charset="0"/>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Fluctuation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𝜎</m:t>
                                </m:r>
                                <m:r>
                                  <a:rPr lang="en-US" altLang="zh-CN" sz="1200" b="0" i="1" smtClean="0">
                                    <a:latin typeface="Cambria Math" panose="02040503050406030204" pitchFamily="18" charset="0"/>
                                  </a:rPr>
                                  <m:t>=</m:t>
                                </m:r>
                                <m:rad>
                                  <m:radPr>
                                    <m:degHide m:val="on"/>
                                    <m:ctrlPr>
                                      <a:rPr lang="en-US" altLang="zh-CN" sz="1200" b="0" i="1" smtClean="0">
                                        <a:latin typeface="Cambria Math" panose="02040503050406030204" pitchFamily="18" charset="0"/>
                                      </a:rPr>
                                    </m:ctrlPr>
                                  </m:radPr>
                                  <m:deg/>
                                  <m:e>
                                    <m:r>
                                      <a:rPr lang="en-US" altLang="zh-CN" sz="1200" b="0" i="1" smtClean="0">
                                        <a:latin typeface="Cambria Math" panose="02040503050406030204" pitchFamily="18" charset="0"/>
                                      </a:rPr>
                                      <m:t>𝑣𝑎𝑟</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e>
                                </m:rad>
                              </m:oMath>
                            </m:oMathPara>
                          </a14:m>
                          <a:endParaRPr sz="14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71201">
                    <a:tc>
                      <a:txBody>
                        <a:bodyPr/>
                        <a:lstStyle/>
                        <a:p>
                          <a:pPr algn="l"/>
                          <a:r>
                            <a:rPr lang="en-US" sz="1200">
                              <a:latin typeface="Arial" panose="020B0604020202020204" pitchFamily="34" charset="0"/>
                            </a:rPr>
                            <a:t>Median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aseline="0" dirty="0">
                              <a:latin typeface="Arial" panose="020B0604020202020204" pitchFamily="34" charset="0"/>
                            </a:rPr>
                            <a:t>Data sample in the middle of a column sorted in ascending order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71201">
                    <a:tc>
                      <a:txBody>
                        <a:bodyPr/>
                        <a:lstStyle/>
                        <a:p>
                          <a:pPr algn="l"/>
                          <a:r>
                            <a:rPr lang="en-US" sz="1200" dirty="0">
                              <a:latin typeface="Arial" panose="020B0604020202020204" pitchFamily="34" charset="0"/>
                            </a:rPr>
                            <a:t>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Most frequent value in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71201">
                    <a:tc>
                      <a:txBody>
                        <a:bodyPr/>
                        <a:lstStyle/>
                        <a:p>
                          <a:pPr algn="l"/>
                          <a:r>
                            <a:rPr lang="en-US" sz="1200" dirty="0">
                              <a:latin typeface="Arial" panose="020B0604020202020204" pitchFamily="34" charset="0"/>
                            </a:rPr>
                            <a:t>25% quantile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𝑄</m:t>
                                  </m:r>
                                </m:e>
                                <m:sub>
                                  <m:r>
                                    <a:rPr lang="en-US" altLang="zh-CN" sz="1200" b="0" i="1" smtClean="0">
                                      <a:latin typeface="Cambria Math" panose="02040503050406030204" pitchFamily="18" charset="0"/>
                                    </a:rPr>
                                    <m:t>1</m:t>
                                  </m:r>
                                </m:sub>
                              </m:sSub>
                            </m:oMath>
                          </a14:m>
                          <a:r>
                            <a:rPr lang="en-US" sz="1200" dirty="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Median between the minimum and median values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30933">
                    <a:tc>
                      <a:txBody>
                        <a:bodyPr/>
                        <a:lstStyle/>
                        <a:p>
                          <a:pPr algn="l"/>
                          <a:r>
                            <a:rPr lang="en-US" sz="120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2937574905"/>
                  </p:ext>
                </p:extLst>
              </p:nvPr>
            </p:nvGraphicFramePr>
            <p:xfrm>
              <a:off x="2032794" y="1333503"/>
              <a:ext cx="8511381" cy="5265076"/>
            </p:xfrm>
            <a:graphic>
              <a:graphicData uri="http://schemas.openxmlformats.org/drawingml/2006/table">
                <a:tbl>
                  <a:tblPr firstRow="1" bandRow="1">
                    <a:tableStyleId>{72833802-FEF1-4C79-8D5D-14CF1EAF98D9}</a:tableStyleId>
                  </a:tblPr>
                  <a:tblGrid>
                    <a:gridCol w="2710392"/>
                    <a:gridCol w="2710392"/>
                    <a:gridCol w="3090597"/>
                  </a:tblGrid>
                  <a:tr h="399558">
                    <a:tc>
                      <a:txBody>
                        <a:bodyPr/>
                        <a:lstStyle/>
                        <a:p>
                          <a:pPr algn="ctr"/>
                          <a:r>
                            <a:rPr lang="en-US" sz="1400" dirty="0">
                              <a:solidFill>
                                <a:srgbClr val="FFFFFF"/>
                              </a:solidFill>
                              <a:latin typeface="Arial" panose="020B0604020202020204" pitchFamily="34" charset="0"/>
                            </a:rPr>
                            <a:t>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rgbClr val="FFFFFF"/>
                              </a:solidFill>
                              <a:latin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rgbClr val="FFFFFF"/>
                              </a:solidFill>
                              <a:latin typeface="Arial" panose="020B0604020202020204" pitchFamily="34" charset="0"/>
                            </a:rPr>
                            <a:t>Expression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9927">
                    <a:tc>
                      <a:txBody>
                        <a:bodyPr/>
                        <a:lstStyle/>
                        <a:p>
                          <a:pPr algn="l"/>
                          <a:r>
                            <a:rPr lang="en-US" sz="1200" dirty="0">
                              <a:latin typeface="Arial" panose="020B0604020202020204" pitchFamily="34" charset="0"/>
                            </a:rPr>
                            <a:t>Average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Average value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5740" t="-65854" r="-394" b="-551220"/>
                          </a:stretch>
                        </a:blipFill>
                      </a:tcPr>
                    </a:tc>
                  </a:tr>
                  <a:tr h="749927">
                    <a:tc>
                      <a:txBody>
                        <a:bodyPr/>
                        <a:lstStyle/>
                        <a:p>
                          <a:pPr algn="l"/>
                          <a:r>
                            <a:rPr lang="en-US" sz="1200" dirty="0">
                              <a:latin typeface="Arial" panose="020B0604020202020204" pitchFamily="34" charset="0"/>
                            </a:rPr>
                            <a:t>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Fluctuation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5740" t="-165854" r="-394" b="-451220"/>
                          </a:stretch>
                        </a:blipFill>
                      </a:tcPr>
                    </a:tc>
                  </a:tr>
                  <a:tr h="749927">
                    <a:tc>
                      <a:txBody>
                        <a:bodyPr/>
                        <a:lstStyle/>
                        <a:p>
                          <a:pPr algn="l"/>
                          <a:r>
                            <a:rPr lang="en-US" sz="1200" dirty="0">
                              <a:latin typeface="Arial" panose="020B0604020202020204" pitchFamily="34" charset="0"/>
                            </a:rPr>
                            <a:t>Covariance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Correlation between two data columns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5740" t="-265854" r="-394" b="-351220"/>
                          </a:stretch>
                        </a:blipFill>
                      </a:tcPr>
                    </a:tc>
                  </a:tr>
                  <a:tr h="571201">
                    <a:tc>
                      <a:txBody>
                        <a:bodyPr/>
                        <a:lstStyle/>
                        <a:p>
                          <a:pPr algn="l"/>
                          <a:r>
                            <a:rPr lang="en-US" sz="1200" dirty="0">
                              <a:latin typeface="Arial" panose="020B0604020202020204" pitchFamily="34" charset="0"/>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Fluctuation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5740" t="-478723" r="-394" b="-359574"/>
                          </a:stretch>
                        </a:blipFill>
                      </a:tcPr>
                    </a:tc>
                  </a:tr>
                  <a:tr h="571201">
                    <a:tc>
                      <a:txBody>
                        <a:bodyPr/>
                        <a:lstStyle/>
                        <a:p>
                          <a:pPr algn="l"/>
                          <a:r>
                            <a:rPr lang="en-US" sz="1200">
                              <a:latin typeface="Arial" panose="020B0604020202020204" pitchFamily="34" charset="0"/>
                            </a:rPr>
                            <a:t>Median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aseline="0" dirty="0">
                              <a:latin typeface="Arial" panose="020B0604020202020204" pitchFamily="34" charset="0"/>
                            </a:rPr>
                            <a:t>Data sample in the middle of a column sorted in ascending order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rPr>
                            <a:t>N/A</a:t>
                          </a:r>
                          <a:endParaRPr lang="en-US" sz="12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71201">
                    <a:tc>
                      <a:txBody>
                        <a:bodyPr/>
                        <a:lstStyle/>
                        <a:p>
                          <a:pPr algn="l"/>
                          <a:r>
                            <a:rPr lang="en-US" sz="1200" dirty="0">
                              <a:latin typeface="Arial" panose="020B0604020202020204" pitchFamily="34" charset="0"/>
                            </a:rPr>
                            <a:t>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latin typeface="Arial" panose="020B0604020202020204" pitchFamily="34" charset="0"/>
                            </a:rPr>
                            <a:t>Most frequent value in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rPr>
                            <a:t>N/A</a:t>
                          </a:r>
                          <a:endParaRPr lang="en-US" sz="1200"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7120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25" t="-778723" r="-214382" b="-59574"/>
                          </a:stretch>
                        </a:blipFill>
                      </a:tcPr>
                    </a:tc>
                    <a:tc>
                      <a:txBody>
                        <a:bodyPr/>
                        <a:lstStyle/>
                        <a:p>
                          <a:pPr algn="l"/>
                          <a:r>
                            <a:rPr lang="en-US" sz="1200" dirty="0">
                              <a:latin typeface="Arial" panose="020B0604020202020204" pitchFamily="34" charset="0"/>
                            </a:rPr>
                            <a:t>Median between the minimum and median values of a data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0933">
                    <a:tc>
                      <a:txBody>
                        <a:bodyPr/>
                        <a:lstStyle/>
                        <a:p>
                          <a:pPr algn="l"/>
                          <a:r>
                            <a:rPr lang="en-US" sz="120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Tree>
    <p:extLst>
      <p:ext uri="{BB962C8B-B14F-4D97-AF65-F5344CB8AC3E}">
        <p14:creationId xmlns:p14="http://schemas.microsoft.com/office/powerpoint/2010/main" val="107323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410380" y="445245"/>
            <a:ext cx="9710549" cy="295466"/>
          </a:xfrm>
        </p:spPr>
        <p:txBody>
          <a:bodyPr vert="horz" wrap="square" lIns="0" tIns="0" rIns="0" bIns="0" rtlCol="0" anchor="b" anchorCtr="0">
            <a:spAutoFit/>
          </a:bodyPr>
          <a:lstStyle/>
          <a:p>
            <a:r>
              <a:rPr lang="en-US" b="1" cap="none" dirty="0">
                <a:latin typeface="Arial" panose="020B0604020202020204" pitchFamily="34" charset="0"/>
              </a:rPr>
              <a:t>2.1 Data Statistics and Analysis (2)</a:t>
            </a:r>
          </a:p>
        </p:txBody>
      </p:sp>
      <p:graphicFrame>
        <p:nvGraphicFramePr>
          <p:cNvPr id="7" name="表格 6"/>
          <p:cNvGraphicFramePr>
            <a:graphicFrameLocks noGrp="1"/>
          </p:cNvGraphicFramePr>
          <p:nvPr>
            <p:extLst>
              <p:ext uri="{D42A27DB-BD31-4B8C-83A1-F6EECF244321}">
                <p14:modId xmlns:p14="http://schemas.microsoft.com/office/powerpoint/2010/main" val="1810360428"/>
              </p:ext>
            </p:extLst>
          </p:nvPr>
        </p:nvGraphicFramePr>
        <p:xfrm>
          <a:off x="2032793" y="1881646"/>
          <a:ext cx="9216231" cy="3364025"/>
        </p:xfrm>
        <a:graphic>
          <a:graphicData uri="http://schemas.openxmlformats.org/drawingml/2006/table">
            <a:tbl>
              <a:tblPr firstRow="1" bandRow="1">
                <a:tableStyleId>{72833802-FEF1-4C79-8D5D-14CF1EAF98D9}</a:tableStyleId>
              </a:tblPr>
              <a:tblGrid>
                <a:gridCol w="1977232">
                  <a:extLst>
                    <a:ext uri="{9D8B030D-6E8A-4147-A177-3AD203B41FA5}">
                      <a16:colId xmlns:a16="http://schemas.microsoft.com/office/drawing/2014/main" val="20000"/>
                    </a:ext>
                  </a:extLst>
                </a:gridCol>
                <a:gridCol w="2809875">
                  <a:extLst>
                    <a:ext uri="{9D8B030D-6E8A-4147-A177-3AD203B41FA5}">
                      <a16:colId xmlns:a16="http://schemas.microsoft.com/office/drawing/2014/main" val="20001"/>
                    </a:ext>
                  </a:extLst>
                </a:gridCol>
                <a:gridCol w="4429124">
                  <a:extLst>
                    <a:ext uri="{9D8B030D-6E8A-4147-A177-3AD203B41FA5}">
                      <a16:colId xmlns:a16="http://schemas.microsoft.com/office/drawing/2014/main" val="20002"/>
                    </a:ext>
                  </a:extLst>
                </a:gridCol>
              </a:tblGrid>
              <a:tr h="370840">
                <a:tc>
                  <a:txBody>
                    <a:bodyPr/>
                    <a:lstStyle/>
                    <a:p>
                      <a:pPr algn="ctr"/>
                      <a:r>
                        <a:rPr lang="en-US" dirty="0">
                          <a:solidFill>
                            <a:srgbClr val="FFFFFF"/>
                          </a:solidFill>
                          <a:latin typeface="Arial" panose="020B0604020202020204" pitchFamily="34" charset="0"/>
                        </a:rPr>
                        <a:t>Data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FFFF"/>
                          </a:solidFill>
                          <a:latin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0065">
                <a:tc>
                  <a:txBody>
                    <a:bodyPr/>
                    <a:lstStyle/>
                    <a:p>
                      <a:pPr algn="l"/>
                      <a:r>
                        <a:rPr lang="en-US" sz="1800" dirty="0">
                          <a:latin typeface="Arial" panose="020B0604020202020204" pitchFamily="34" charset="0"/>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latin typeface="Arial" panose="020B0604020202020204" pitchFamily="34" charset="0"/>
                        </a:rPr>
                        <a:t>Word frequency statistics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latin typeface="Arial" panose="020B0604020202020204" pitchFamily="34" charset="0"/>
                        </a:rPr>
                        <a:t>Counts the occurrences of each word.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14400">
                <a:tc>
                  <a:txBody>
                    <a:bodyPr/>
                    <a:lstStyle/>
                    <a:p>
                      <a:pPr algn="l"/>
                      <a:r>
                        <a:rPr lang="en-US" sz="1800" dirty="0">
                          <a:latin typeface="Arial" panose="020B0604020202020204" pitchFamily="34" charset="0"/>
                        </a:rPr>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latin typeface="Arial" panose="020B0604020202020204" pitchFamily="34" charset="0"/>
                        </a:rPr>
                        <a:t>Pixel color statistics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aseline="0" dirty="0">
                          <a:latin typeface="Arial" panose="020B0604020202020204" pitchFamily="34" charset="0"/>
                        </a:rPr>
                        <a:t>Discretizes the pixel range into several segments and calculates the proportion of each segment.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a:r>
                        <a:rPr lang="en-US" sz="1800" dirty="0">
                          <a:latin typeface="Arial" panose="020B0604020202020204" pitchFamily="34" charset="0"/>
                        </a:rPr>
                        <a:t>Audio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a:latin typeface="Arial" panose="020B0604020202020204" pitchFamily="34" charset="0"/>
                        </a:rPr>
                        <a:t>Audio frequency statistics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800" baseline="0" dirty="0">
                          <a:latin typeface="Arial" panose="020B0604020202020204" pitchFamily="34" charset="0"/>
                        </a:rPr>
                        <a:t>Discretizes </a:t>
                      </a:r>
                      <a:r>
                        <a:rPr lang="en-US" sz="1800" baseline="0" dirty="0">
                          <a:latin typeface="Arial" panose="020B0604020202020204" pitchFamily="34" charset="0"/>
                        </a:rPr>
                        <a:t>the sound frequency range into several segments, calculates the proportion of each segment, and visualizes the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914" y="2439928"/>
            <a:ext cx="550069" cy="550069"/>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8761" b="8848"/>
          <a:stretch/>
        </p:blipFill>
        <p:spPr>
          <a:xfrm>
            <a:off x="2873914" y="3329441"/>
            <a:ext cx="620650" cy="511356"/>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5976" t="4583" r="5916" b="4583"/>
          <a:stretch/>
        </p:blipFill>
        <p:spPr>
          <a:xfrm>
            <a:off x="2854852" y="4404668"/>
            <a:ext cx="639712" cy="577064"/>
          </a:xfrm>
          <a:prstGeom prst="rect">
            <a:avLst/>
          </a:prstGeom>
        </p:spPr>
      </p:pic>
      <p:sp>
        <p:nvSpPr>
          <p:cNvPr id="12" name="内容占位符 2"/>
          <p:cNvSpPr>
            <a:spLocks noGrp="1"/>
          </p:cNvSpPr>
          <p:nvPr>
            <p:ph idx="1"/>
          </p:nvPr>
        </p:nvSpPr>
        <p:spPr>
          <a:xfrm>
            <a:off x="612839" y="974866"/>
            <a:ext cx="9787902" cy="4665345"/>
          </a:xfrm>
        </p:spPr>
        <p:txBody>
          <a:bodyPr>
            <a:normAutofit/>
          </a:bodyPr>
          <a:lstStyle/>
          <a:p>
            <a:pPr>
              <a:buFont typeface="Arial" panose="020B0604020202020204" pitchFamily="34" charset="0"/>
              <a:buChar char="•"/>
            </a:pPr>
            <a:r>
              <a:rPr lang="en-US" sz="2400" dirty="0">
                <a:latin typeface="Arial" panose="020B0604020202020204" pitchFamily="34" charset="0"/>
                <a:ea typeface="+mj-ea"/>
              </a:rPr>
              <a:t>Statistical indicators for non-tabular data</a:t>
            </a:r>
          </a:p>
        </p:txBody>
      </p:sp>
    </p:spTree>
    <p:extLst>
      <p:ext uri="{BB962C8B-B14F-4D97-AF65-F5344CB8AC3E}">
        <p14:creationId xmlns:p14="http://schemas.microsoft.com/office/powerpoint/2010/main" val="2000502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MindSpore书籍配套课件">
      <a:majorFont>
        <a:latin typeface="Cambria"/>
        <a:ea typeface="微软雅黑"/>
        <a:cs typeface=""/>
      </a:majorFont>
      <a:minorFont>
        <a:latin typeface="Calibri"/>
        <a:ea typeface="微软雅黑"/>
        <a:cs typeface=""/>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PT">
      <a:majorFont>
        <a:latin typeface="微软雅黑"/>
        <a:ea typeface="微软雅黑"/>
        <a:cs typeface=""/>
      </a:majorFont>
      <a:minorFont>
        <a:latin typeface="微软雅黑"/>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10552</TotalTime>
  <Words>2633</Words>
  <Application>Microsoft Macintosh PowerPoint</Application>
  <PresentationFormat>宽屏</PresentationFormat>
  <Paragraphs>353</Paragraphs>
  <Slides>31</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微软雅黑</vt:lpstr>
      <vt:lpstr>Arial</vt:lpstr>
      <vt:lpstr>Calibri</vt:lpstr>
      <vt:lpstr>Cambria</vt:lpstr>
      <vt:lpstr>Cambria Math</vt:lpstr>
      <vt:lpstr>Tw Cen MT</vt:lpstr>
      <vt:lpstr>Wingdings</vt:lpstr>
      <vt:lpstr>Wingdings 3</vt:lpstr>
      <vt:lpstr>积分</vt:lpstr>
      <vt:lpstr>Visualization and Practice in Deep Learning</vt:lpstr>
      <vt:lpstr>About This Course</vt:lpstr>
      <vt:lpstr>Objectives</vt:lpstr>
      <vt:lpstr>Contents</vt:lpstr>
      <vt:lpstr>1. Overview of Visualization (1)</vt:lpstr>
      <vt:lpstr>1. Overview of Visualization (2)</vt:lpstr>
      <vt:lpstr>Contents</vt:lpstr>
      <vt:lpstr>2.1 Data Statistics and Analysis (1)</vt:lpstr>
      <vt:lpstr>2.1 Data Statistics and Analysis (2)</vt:lpstr>
      <vt:lpstr>2.1 Data Statistics and Analysis (3)</vt:lpstr>
      <vt:lpstr>2.1 Data Statistics and Analysis (4)</vt:lpstr>
      <vt:lpstr>2.1 Data Statistics and Analysis (5)</vt:lpstr>
      <vt:lpstr>2.2 Dimensionality Reduction of High-Dimensional Data (1)</vt:lpstr>
      <vt:lpstr>2.2 Dimensionality Reduction of High-Dimensional Data (2)</vt:lpstr>
      <vt:lpstr>2.2 Dimensionality Reduction of High-Dimensional Data (3)</vt:lpstr>
      <vt:lpstr>2.2 Dimensionality Reduction of High-Dimensional Data (4)</vt:lpstr>
      <vt:lpstr>2.2 Dimensionality Reduction of High-Dimensional Data (5)</vt:lpstr>
      <vt:lpstr>2.3 Data Diagnosis (1)</vt:lpstr>
      <vt:lpstr>2.3 Data Diagnosis (2)</vt:lpstr>
      <vt:lpstr>2.4 Visualization in deep learning(Computational Graph)</vt:lpstr>
      <vt:lpstr>2.5 Visualization in deep learning(Model Training)</vt:lpstr>
      <vt:lpstr>2.6 Visualization in deep learning(Model Evaluation)</vt:lpstr>
      <vt:lpstr>2.5 Visualization in deep learning(model explanation)</vt:lpstr>
      <vt:lpstr>Contents</vt:lpstr>
      <vt:lpstr>3.1 What's MindInsight?</vt:lpstr>
      <vt:lpstr>3.2 Visualization Practice with MindInsight (1)</vt:lpstr>
      <vt:lpstr>Summary</vt:lpstr>
      <vt:lpstr>Exercises</vt:lpstr>
      <vt:lpstr>Acronyms</vt:lpstr>
      <vt:lpstr>Bibliography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第一部分：中文胶片模板</dc:title>
  <dc:creator>Huangshihui (Alicia)</dc:creator>
  <cp:lastModifiedBy>高 寒</cp:lastModifiedBy>
  <cp:revision>289</cp:revision>
  <dcterms:created xsi:type="dcterms:W3CDTF">2018-07-16T06:36:40Z</dcterms:created>
  <dcterms:modified xsi:type="dcterms:W3CDTF">2020-11-21T08:33:56Z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(3)sjqsXoUfCyCuxRQ/Wf7YTr1bQfuBEqngrlhwhtA4OC0CCwsGJ2HBnRKG0T34f3yO6NQv/Wv3
6vqiWLImslAxBdbdpNZNTg5mfJ6SGADFWkopIQ0cMc8FurZcgH5Udk62iwDXOpF4I03uEMjy
XzNaWjih8XWjPF7ShRmmfFNAB+lmZ9Hk/H7IQcgr0UHLpiSBCDzSmaSSOlOQz7uMZ3gqPJDo
2pyR0aiIXaWdZmrYhH</vt:lpwstr>
  </property>
  <property fmtid="{D5CDD505-2E9C-101B-9397-08002B2CF9AE}" pid="3" name="_2015_ms_pID_7253431">
    <vt:lpwstr>ZbTRruDYRqq6AmdU7TNmRnTkElRvSQqheA2iHf40M4srJEgr7yuapl
xHgVgwLfjhcJ9v4ziTO7JltxHxTL6WZau9HB+aLO7htlg/eFh0jS2HTAuGjgfymNy8Mfde2E
apPg6oDbbJHal75wU58YhQFLnAh7g6O1nnUwRFU85zSE6ubKnAlLQWJPiYKAsJFBBZt2BQfb
D+Ucw89moQcgz+iMgrHbgO5sZzXCvTWDI5tX</vt:lpwstr>
  </property>
  <property fmtid="{D5CDD505-2E9C-101B-9397-08002B2CF9AE}" pid="4" name="_2015_ms_pID_7253432">
    <vt:lpwstr>X0Vlg0HAJtxa63a8sGvk3EU=</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1603814082</vt:lpwstr>
  </property>
</Properties>
</file>